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299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  <p:sldId id="325" r:id="rId40"/>
    <p:sldId id="327" r:id="rId41"/>
    <p:sldId id="328" r:id="rId42"/>
    <p:sldId id="329" r:id="rId43"/>
    <p:sldId id="33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B9BD5"/>
    <a:srgbClr val="E7E6E6"/>
    <a:srgbClr val="CFE7F1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8"/>
    <p:restoredTop sz="93568"/>
  </p:normalViewPr>
  <p:slideViewPr>
    <p:cSldViewPr snapToGrid="0" snapToObjects="1">
      <p:cViewPr varScale="1">
        <p:scale>
          <a:sx n="101" d="100"/>
          <a:sy n="101" d="100"/>
        </p:scale>
        <p:origin x="8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12/30/20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3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12/30/20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Windows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>
                <a:solidFill>
                  <a:prstClr val="white"/>
                </a:solidFill>
                <a:latin typeface="+mn-lt"/>
              </a:rPr>
              <a:t>Microprocessors</a:t>
            </a: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Bare-Metal </a:t>
            </a:r>
            <a:r>
              <a:rPr lang="en-US" sz="2000" dirty="0">
                <a:solidFill>
                  <a:schemeClr val="tx1"/>
                </a:solidFill>
              </a:rPr>
              <a:t>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(Control)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Network </a:t>
            </a:r>
            <a:r>
              <a:rPr lang="en-US" sz="2000">
                <a:solidFill>
                  <a:schemeClr val="tx1"/>
                </a:solidFill>
              </a:rPr>
              <a:t>Processing Unit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48x40G </a:t>
            </a:r>
            <a:r>
              <a:rPr lang="en-US" dirty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(Ports 1~48)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Forwarding Pipeline</a:t>
            </a: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Network</a:t>
            </a:r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Management Network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228527" y="2539679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120389" y="2539679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156435" y="2539679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192481" y="2539679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084343" y="2539679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813152" y="3668687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777107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734300" y="3897433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236748" y="3897433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IPv4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 Compiler</a:t>
            </a:r>
            <a:r>
              <a:rPr lang="en-US" dirty="0"/>
              <a:t>: Allocates resources</a:t>
            </a:r>
          </a:p>
          <a:p>
            <a:r>
              <a:rPr lang="en-US" dirty="0"/>
              <a:t>to realize the pipeline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422609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forward.p4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" idx="0"/>
          </p:cNvCxnSpPr>
          <p:nvPr/>
        </p:nvCxnSpPr>
        <p:spPr>
          <a:xfrm flipH="1">
            <a:off x="6086253" y="1130989"/>
            <a:ext cx="13765" cy="1357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204405" y="5076423"/>
            <a:ext cx="5859441" cy="8733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8" idx="0"/>
          </p:cNvCxnSpPr>
          <p:nvPr/>
        </p:nvCxnSpPr>
        <p:spPr>
          <a:xfrm flipH="1" flipV="1">
            <a:off x="1426478" y="5047762"/>
            <a:ext cx="4637368" cy="9020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65900" y="5062901"/>
            <a:ext cx="1897946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5042216"/>
            <a:ext cx="746875" cy="907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5058831"/>
            <a:ext cx="1966701" cy="890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5057339"/>
            <a:ext cx="4682769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5057339"/>
            <a:ext cx="5866098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8382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487770" y="2494523"/>
            <a:ext cx="1276257" cy="2258016"/>
            <a:chOff x="3055028" y="2539679"/>
            <a:chExt cx="1276257" cy="2258016"/>
          </a:xfrm>
        </p:grpSpPr>
        <p:sp>
          <p:nvSpPr>
            <p:cNvPr id="77" name="Rectangle 76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6" name="Trapezoid 10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2" name="Trapezoid 1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0" name="Group 79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8" name="Trapezoid 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4" name="Trapezoid 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2" name="Group 81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0" name="Trapezoid 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86" name="Trapezoid 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08" name="Group 107"/>
          <p:cNvGrpSpPr/>
          <p:nvPr/>
        </p:nvGrpSpPr>
        <p:grpSpPr>
          <a:xfrm>
            <a:off x="2832568" y="2494523"/>
            <a:ext cx="1276257" cy="2258016"/>
            <a:chOff x="3055028" y="2539679"/>
            <a:chExt cx="1276257" cy="2258016"/>
          </a:xfrm>
        </p:grpSpPr>
        <p:sp>
          <p:nvSpPr>
            <p:cNvPr id="109" name="Rectangle 108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8" name="Trapezoid 13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1" name="Group 110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4" name="Trapezoid 13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2" name="Group 111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0" name="Trapezoid 1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3" name="Group 112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6" name="Trapezoid 12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4" name="Group 113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2" name="Trapezoid 12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5" name="Group 114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7" name="Group 11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18" name="Trapezoid 11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40" name="Group 139"/>
          <p:cNvGrpSpPr/>
          <p:nvPr/>
        </p:nvGrpSpPr>
        <p:grpSpPr>
          <a:xfrm>
            <a:off x="8095444" y="2494523"/>
            <a:ext cx="1276257" cy="2258016"/>
            <a:chOff x="3055028" y="2539679"/>
            <a:chExt cx="1276257" cy="2258016"/>
          </a:xfrm>
        </p:grpSpPr>
        <p:sp>
          <p:nvSpPr>
            <p:cNvPr id="141" name="Rectangle 140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70" name="Trapezoid 16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" name="TextBox 17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3" name="Group 142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5" name="Group 16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6" name="Trapezoid 16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" name="TextBox 16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4" name="Group 143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60" name="Rectangle 159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2" name="Trapezoid 16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5" name="Group 144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7" name="Group 15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8" name="Trapezoid 15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" name="TextBox 15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4" name="Trapezoid 15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0" name="Trapezoid 14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" name="TextBox 15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72" name="Group 171"/>
          <p:cNvGrpSpPr/>
          <p:nvPr/>
        </p:nvGrpSpPr>
        <p:grpSpPr>
          <a:xfrm>
            <a:off x="9424695" y="2494523"/>
            <a:ext cx="1276257" cy="2258016"/>
            <a:chOff x="3055028" y="2539679"/>
            <a:chExt cx="1276257" cy="2258016"/>
          </a:xfrm>
        </p:grpSpPr>
        <p:sp>
          <p:nvSpPr>
            <p:cNvPr id="173" name="Rectangle 17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200" name="Rectangle 199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1" name="Group 2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02" name="Trapezoid 2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5" name="Group 17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8" name="Trapezoid 1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" name="TextBox 1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6" name="Group 17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92" name="Rectangle 191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4" name="Trapezoid 1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" name="TextBox 1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7" name="Group 17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88" name="Rectangle 187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0" name="Trapezoid 1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" name="TextBox 1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8" name="Group 17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84" name="Rectangle 18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5" name="Group 1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6" name="Trapezoid 1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9" name="Group 17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80" name="Rectangle 17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1" name="Group 18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2" name="Trapezoid 18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" name="TextBox 18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217" name="Group 216"/>
          <p:cNvGrpSpPr/>
          <p:nvPr/>
        </p:nvGrpSpPr>
        <p:grpSpPr>
          <a:xfrm>
            <a:off x="6879663" y="2494523"/>
            <a:ext cx="1098522" cy="2258016"/>
            <a:chOff x="506862" y="2539679"/>
            <a:chExt cx="1098522" cy="2258016"/>
          </a:xfrm>
        </p:grpSpPr>
        <p:sp>
          <p:nvSpPr>
            <p:cNvPr id="218" name="Rectangle 217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9" name="Curved Connector 21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urved Connector 21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urved Connector 22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urved Connector 22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urved Connector 22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urved Connector 22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4232445" y="2494523"/>
            <a:ext cx="1072597" cy="2258016"/>
            <a:chOff x="9959648" y="2543981"/>
            <a:chExt cx="1231257" cy="2258016"/>
          </a:xfrm>
        </p:grpSpPr>
        <p:sp>
          <p:nvSpPr>
            <p:cNvPr id="231" name="Rectangle 230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1" name="Elbow Connector 25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oup 232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46" name="Elbow Connector 24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4" name="Group 233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41" name="Elbow Connector 24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oup 234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36" name="Elbow Connector 23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6" name="Group 255"/>
          <p:cNvGrpSpPr/>
          <p:nvPr/>
        </p:nvGrpSpPr>
        <p:grpSpPr>
          <a:xfrm>
            <a:off x="10809107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b="1" dirty="0"/>
              <a:t>Fixed Function</a:t>
            </a:r>
          </a:p>
        </p:txBody>
      </p:sp>
      <p:cxnSp>
        <p:nvCxnSpPr>
          <p:cNvPr id="298" name="Straight Connector 297"/>
          <p:cNvCxnSpPr/>
          <p:nvPr/>
        </p:nvCxnSpPr>
        <p:spPr>
          <a:xfrm>
            <a:off x="416590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57586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>
            <a:off x="1074661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30547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721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32" idx="0"/>
          </p:cNvCxnSpPr>
          <p:nvPr/>
        </p:nvCxnSpPr>
        <p:spPr>
          <a:xfrm flipH="1">
            <a:off x="833083" y="1130989"/>
            <a:ext cx="5266935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231" idx="0"/>
          </p:cNvCxnSpPr>
          <p:nvPr/>
        </p:nvCxnSpPr>
        <p:spPr>
          <a:xfrm flipH="1">
            <a:off x="4768744" y="1130989"/>
            <a:ext cx="1331274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257" idx="0"/>
          </p:cNvCxnSpPr>
          <p:nvPr/>
        </p:nvCxnSpPr>
        <p:spPr>
          <a:xfrm>
            <a:off x="6100018" y="1130989"/>
            <a:ext cx="5245388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>
            <a:off x="21826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92607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394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775446" y="1118795"/>
            <a:ext cx="839098" cy="4733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80825" y="1839558"/>
            <a:ext cx="828340" cy="10327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Ingress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80825" y="3119718"/>
            <a:ext cx="828340" cy="10327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817598" y="3119718"/>
            <a:ext cx="828340" cy="10327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Termin-ation</a:t>
            </a:r>
            <a:r>
              <a:rPr lang="en-US" sz="1400" dirty="0">
                <a:solidFill>
                  <a:schemeClr val="tx1"/>
                </a:solidFill>
              </a:rPr>
              <a:t> MAC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19607" y="4401668"/>
            <a:ext cx="845378" cy="83730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42276" y="4401669"/>
            <a:ext cx="905438" cy="83730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 1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046206" y="5368836"/>
            <a:ext cx="1063215" cy="7522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Bridging Table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046206" y="4090084"/>
            <a:ext cx="1063215" cy="7522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Table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6206" y="2624930"/>
            <a:ext cx="1063215" cy="7522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Unicast Routing Table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6206" y="1302825"/>
            <a:ext cx="1063215" cy="7522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Multicast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Routing Table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409737" y="3196814"/>
            <a:ext cx="828340" cy="10327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ACL Policy Table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34982" y="4090566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Flood Group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33190" y="2683580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</a:t>
            </a:r>
            <a:r>
              <a:rPr lang="en-US" sz="1400">
                <a:solidFill>
                  <a:schemeClr val="tx1"/>
                </a:solidFill>
              </a:rPr>
              <a:t>Unicast </a:t>
            </a:r>
            <a:r>
              <a:rPr lang="en-US" sz="1400" smtClean="0">
                <a:solidFill>
                  <a:schemeClr val="tx1"/>
                </a:solidFill>
              </a:rPr>
              <a:t>Group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633190" y="1463424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ECMP Group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928820" y="1043945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928820" y="1861074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737898" y="3360857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8737898" y="4218862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633190" y="5283764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Multicast Group</a:t>
            </a:r>
          </a:p>
        </p:txBody>
      </p:sp>
      <p:sp>
        <p:nvSpPr>
          <p:cNvPr id="23" name="Oval 22"/>
          <p:cNvSpPr/>
          <p:nvPr/>
        </p:nvSpPr>
        <p:spPr>
          <a:xfrm>
            <a:off x="9972337" y="3478964"/>
            <a:ext cx="839098" cy="4733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24" name="Oval 23"/>
          <p:cNvSpPr/>
          <p:nvPr/>
        </p:nvSpPr>
        <p:spPr>
          <a:xfrm>
            <a:off x="9966955" y="4336969"/>
            <a:ext cx="839098" cy="4733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34770" y="3070629"/>
            <a:ext cx="86946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INDIRECT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25693" y="757684"/>
            <a:ext cx="86946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14220" y="1177163"/>
            <a:ext cx="70115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SELECT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30063" y="2389384"/>
            <a:ext cx="86946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INDIRECT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45025" y="3801695"/>
            <a:ext cx="43954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5945025" y="4995743"/>
            <a:ext cx="43954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cxnSp>
        <p:nvCxnSpPr>
          <p:cNvPr id="31" name="Straight Arrow Connector 30"/>
          <p:cNvCxnSpPr>
            <a:stCxn id="7" idx="4"/>
            <a:endCxn id="8" idx="0"/>
          </p:cNvCxnSpPr>
          <p:nvPr/>
        </p:nvCxnSpPr>
        <p:spPr>
          <a:xfrm>
            <a:off x="1194995" y="1592132"/>
            <a:ext cx="0" cy="2474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2"/>
            <a:endCxn id="9" idx="0"/>
          </p:cNvCxnSpPr>
          <p:nvPr/>
        </p:nvCxnSpPr>
        <p:spPr>
          <a:xfrm>
            <a:off x="1194995" y="2872292"/>
            <a:ext cx="0" cy="2474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2"/>
            <a:endCxn id="12" idx="0"/>
          </p:cNvCxnSpPr>
          <p:nvPr/>
        </p:nvCxnSpPr>
        <p:spPr>
          <a:xfrm>
            <a:off x="1194995" y="4152452"/>
            <a:ext cx="0" cy="2492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3"/>
            <a:endCxn id="10" idx="1"/>
          </p:cNvCxnSpPr>
          <p:nvPr/>
        </p:nvCxnSpPr>
        <p:spPr>
          <a:xfrm>
            <a:off x="1609165" y="3636085"/>
            <a:ext cx="2084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3"/>
            <a:endCxn id="11" idx="1"/>
          </p:cNvCxnSpPr>
          <p:nvPr/>
        </p:nvCxnSpPr>
        <p:spPr>
          <a:xfrm flipV="1">
            <a:off x="1647714" y="4820320"/>
            <a:ext cx="17189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3"/>
            <a:endCxn id="16" idx="1"/>
          </p:cNvCxnSpPr>
          <p:nvPr/>
        </p:nvCxnSpPr>
        <p:spPr>
          <a:xfrm flipV="1">
            <a:off x="2645938" y="1678958"/>
            <a:ext cx="400268" cy="19571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3"/>
            <a:endCxn id="15" idx="1"/>
          </p:cNvCxnSpPr>
          <p:nvPr/>
        </p:nvCxnSpPr>
        <p:spPr>
          <a:xfrm flipV="1">
            <a:off x="2645938" y="3001063"/>
            <a:ext cx="400268" cy="6350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" idx="3"/>
            <a:endCxn id="14" idx="1"/>
          </p:cNvCxnSpPr>
          <p:nvPr/>
        </p:nvCxnSpPr>
        <p:spPr>
          <a:xfrm>
            <a:off x="2645938" y="3636085"/>
            <a:ext cx="400268" cy="830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0" idx="3"/>
            <a:endCxn id="13" idx="1"/>
          </p:cNvCxnSpPr>
          <p:nvPr/>
        </p:nvCxnSpPr>
        <p:spPr>
          <a:xfrm>
            <a:off x="2645938" y="3636085"/>
            <a:ext cx="400268" cy="2108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17" idx="1"/>
          </p:cNvCxnSpPr>
          <p:nvPr/>
        </p:nvCxnSpPr>
        <p:spPr>
          <a:xfrm>
            <a:off x="3046206" y="3713181"/>
            <a:ext cx="1363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1" idx="3"/>
          </p:cNvCxnSpPr>
          <p:nvPr/>
        </p:nvCxnSpPr>
        <p:spPr>
          <a:xfrm flipV="1">
            <a:off x="2664985" y="3713181"/>
            <a:ext cx="381221" cy="1107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5" idx="3"/>
            <a:endCxn id="17" idx="1"/>
          </p:cNvCxnSpPr>
          <p:nvPr/>
        </p:nvCxnSpPr>
        <p:spPr>
          <a:xfrm>
            <a:off x="4109421" y="3001063"/>
            <a:ext cx="300316" cy="712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6" idx="3"/>
            <a:endCxn id="17" idx="1"/>
          </p:cNvCxnSpPr>
          <p:nvPr/>
        </p:nvCxnSpPr>
        <p:spPr>
          <a:xfrm>
            <a:off x="4109421" y="1678958"/>
            <a:ext cx="300316" cy="2034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3"/>
            <a:endCxn id="17" idx="1"/>
          </p:cNvCxnSpPr>
          <p:nvPr/>
        </p:nvCxnSpPr>
        <p:spPr>
          <a:xfrm flipV="1">
            <a:off x="4109421" y="3713181"/>
            <a:ext cx="300316" cy="753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3" idx="3"/>
            <a:endCxn id="17" idx="1"/>
          </p:cNvCxnSpPr>
          <p:nvPr/>
        </p:nvCxnSpPr>
        <p:spPr>
          <a:xfrm flipV="1">
            <a:off x="4109421" y="3713181"/>
            <a:ext cx="300316" cy="20317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31" idx="2"/>
          </p:cNvCxnSpPr>
          <p:nvPr/>
        </p:nvCxnSpPr>
        <p:spPr>
          <a:xfrm>
            <a:off x="9801113" y="3715633"/>
            <a:ext cx="1712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32" idx="2"/>
          </p:cNvCxnSpPr>
          <p:nvPr/>
        </p:nvCxnSpPr>
        <p:spPr>
          <a:xfrm>
            <a:off x="9801113" y="4573638"/>
            <a:ext cx="1658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5" idx="3"/>
            <a:endCxn id="26" idx="1"/>
          </p:cNvCxnSpPr>
          <p:nvPr/>
        </p:nvCxnSpPr>
        <p:spPr>
          <a:xfrm flipV="1">
            <a:off x="6696405" y="1398721"/>
            <a:ext cx="232415" cy="419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5" idx="3"/>
            <a:endCxn id="27" idx="1"/>
          </p:cNvCxnSpPr>
          <p:nvPr/>
        </p:nvCxnSpPr>
        <p:spPr>
          <a:xfrm>
            <a:off x="6696405" y="1818200"/>
            <a:ext cx="232415" cy="397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7" idx="3"/>
            <a:endCxn id="25" idx="1"/>
          </p:cNvCxnSpPr>
          <p:nvPr/>
        </p:nvCxnSpPr>
        <p:spPr>
          <a:xfrm flipV="1">
            <a:off x="5238077" y="1818200"/>
            <a:ext cx="395113" cy="18949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7" idx="3"/>
            <a:endCxn id="23" idx="1"/>
          </p:cNvCxnSpPr>
          <p:nvPr/>
        </p:nvCxnSpPr>
        <p:spPr>
          <a:xfrm flipV="1">
            <a:off x="5238077" y="3038356"/>
            <a:ext cx="395113" cy="6748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7" idx="3"/>
            <a:endCxn id="22" idx="1"/>
          </p:cNvCxnSpPr>
          <p:nvPr/>
        </p:nvCxnSpPr>
        <p:spPr>
          <a:xfrm>
            <a:off x="5238077" y="3713181"/>
            <a:ext cx="396905" cy="7321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7" idx="3"/>
            <a:endCxn id="30" idx="1"/>
          </p:cNvCxnSpPr>
          <p:nvPr/>
        </p:nvCxnSpPr>
        <p:spPr>
          <a:xfrm>
            <a:off x="5238077" y="3713181"/>
            <a:ext cx="395113" cy="1925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7" idx="3"/>
            <a:endCxn id="28" idx="1"/>
          </p:cNvCxnSpPr>
          <p:nvPr/>
        </p:nvCxnSpPr>
        <p:spPr>
          <a:xfrm>
            <a:off x="5238077" y="3713181"/>
            <a:ext cx="3499821" cy="24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0" idx="3"/>
            <a:endCxn id="29" idx="1"/>
          </p:cNvCxnSpPr>
          <p:nvPr/>
        </p:nvCxnSpPr>
        <p:spPr>
          <a:xfrm flipV="1">
            <a:off x="6696405" y="4573638"/>
            <a:ext cx="2041493" cy="10649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" idx="3"/>
            <a:endCxn id="28" idx="1"/>
          </p:cNvCxnSpPr>
          <p:nvPr/>
        </p:nvCxnSpPr>
        <p:spPr>
          <a:xfrm flipV="1">
            <a:off x="6696405" y="3715633"/>
            <a:ext cx="2041493" cy="19229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2" idx="3"/>
            <a:endCxn id="28" idx="1"/>
          </p:cNvCxnSpPr>
          <p:nvPr/>
        </p:nvCxnSpPr>
        <p:spPr>
          <a:xfrm flipV="1">
            <a:off x="6698197" y="3715633"/>
            <a:ext cx="2039701" cy="7297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2" idx="3"/>
            <a:endCxn id="29" idx="1"/>
          </p:cNvCxnSpPr>
          <p:nvPr/>
        </p:nvCxnSpPr>
        <p:spPr>
          <a:xfrm>
            <a:off x="6698197" y="4445342"/>
            <a:ext cx="2039701" cy="128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7" idx="3"/>
            <a:endCxn id="29" idx="1"/>
          </p:cNvCxnSpPr>
          <p:nvPr/>
        </p:nvCxnSpPr>
        <p:spPr>
          <a:xfrm>
            <a:off x="7992035" y="2215850"/>
            <a:ext cx="745863" cy="23577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6" idx="3"/>
            <a:endCxn id="28" idx="1"/>
          </p:cNvCxnSpPr>
          <p:nvPr/>
        </p:nvCxnSpPr>
        <p:spPr>
          <a:xfrm>
            <a:off x="7992035" y="1398721"/>
            <a:ext cx="745863" cy="23169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3" idx="3"/>
            <a:endCxn id="28" idx="1"/>
          </p:cNvCxnSpPr>
          <p:nvPr/>
        </p:nvCxnSpPr>
        <p:spPr>
          <a:xfrm>
            <a:off x="6696405" y="3038356"/>
            <a:ext cx="2041493" cy="6772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Broadcom SDK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OF-Agent</a:t>
            </a:r>
          </a:p>
          <a:p>
            <a:pPr algn="ctr"/>
            <a:r>
              <a:rPr lang="en-US" b="1" dirty="0"/>
              <a:t>(Indigo)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Controller</a:t>
            </a:r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On-Switch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Off-Switch</a:t>
            </a:r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Controller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P4 Compiler</a:t>
            </a:r>
          </a:p>
          <a:p>
            <a:pPr algn="r"/>
            <a:r>
              <a:rPr lang="en-US" dirty="0"/>
              <a:t>maps from</a:t>
            </a:r>
          </a:p>
          <a:p>
            <a:pPr algn="r"/>
            <a:r>
              <a:rPr lang="en-US" dirty="0"/>
              <a:t>Logical to</a:t>
            </a:r>
          </a:p>
          <a:p>
            <a:pPr algn="r"/>
            <a:r>
              <a:rPr lang="en-US" dirty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r>
              <a:rPr lang="en-US" sz="2800" dirty="0"/>
              <a:t>Stratum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/>
              <a:t>ONL</a:t>
            </a:r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SDK (Driver)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API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Chip(s)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Peripheral(s)</a:t>
            </a:r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P4Runtime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gNMI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gNOI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 Broker</a:t>
            </a:r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Chip Abstraction Managers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Manager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Chassis Manager</a:t>
            </a:r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 Manager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P4 Compiler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363155"/>
            <a:chOff x="1858297" y="273786"/>
            <a:chExt cx="4923335" cy="1563339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IPv4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016695" y="118819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IPv6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ACL</a:t>
              </a:r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5" idx="1"/>
            </p:cNvCxnSpPr>
            <p:nvPr/>
          </p:nvCxnSpPr>
          <p:spPr>
            <a:xfrm>
              <a:off x="3198546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5" idx="3"/>
              <a:endCxn id="7" idx="1"/>
            </p:cNvCxnSpPr>
            <p:nvPr/>
          </p:nvCxnSpPr>
          <p:spPr>
            <a:xfrm flipV="1">
              <a:off x="4990089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bcm_forward.bin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bf_forward.bin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Switch ASIC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Switch OS</a:t>
              </a:r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P4Runtime Server</a:t>
              </a:r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p4runtime.proto</a:t>
            </a:r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ASIC SDK</a:t>
            </a:r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 Frontend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xmlns="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xmlns="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B0AF47DE-8EA6-E246-84E4-346BBB0173ED}"/>
              </a:ext>
            </a:extLst>
          </p:cNvPr>
          <p:cNvSpPr/>
          <p:nvPr/>
        </p:nvSpPr>
        <p:spPr>
          <a:xfrm>
            <a:off x="3427534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BC8AF8C3-9169-8C4F-94D9-542C329B5C0C}"/>
              </a:ext>
            </a:extLst>
          </p:cNvPr>
          <p:cNvSpPr/>
          <p:nvPr/>
        </p:nvSpPr>
        <p:spPr>
          <a:xfrm>
            <a:off x="5231400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46EDF753-AF87-EC49-BEEF-5FD8EE4C5E20}"/>
              </a:ext>
            </a:extLst>
          </p:cNvPr>
          <p:cNvSpPr/>
          <p:nvPr/>
        </p:nvSpPr>
        <p:spPr>
          <a:xfrm>
            <a:off x="7035266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xmlns="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Switching Chips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Passive Optical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9627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10681595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b="1" dirty="0"/>
              <a:t>Fixed Function</a:t>
            </a:r>
          </a:p>
        </p:txBody>
      </p:sp>
      <p:grpSp>
        <p:nvGrpSpPr>
          <p:cNvPr id="282" name="Group 281"/>
          <p:cNvGrpSpPr/>
          <p:nvPr/>
        </p:nvGrpSpPr>
        <p:grpSpPr>
          <a:xfrm>
            <a:off x="4137228" y="2494523"/>
            <a:ext cx="1192939" cy="2258016"/>
            <a:chOff x="3055028" y="2539679"/>
            <a:chExt cx="1276257" cy="2258016"/>
          </a:xfrm>
        </p:grpSpPr>
        <p:sp>
          <p:nvSpPr>
            <p:cNvPr id="283" name="Rectangle 28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4" name="Group 28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8" name="Group 31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9" name="Trapezoid 31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0" name="TextBox 31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5" name="Group 28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13" name="Rectangle 31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4" name="Group 3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5" name="Trapezoid 3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6" name="Group 28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09" name="Rectangle 30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1" name="Trapezoid 3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2" name="TextBox 3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7" name="Group 28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05" name="Rectangle 30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6" name="Group 3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07" name="Trapezoid 3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08" name="TextBox 3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8" name="Group 28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294" name="Rectangle 29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5" name="Group 29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6" name="Trapezoid 2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7" name="TextBox 29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9" name="Group 28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290" name="Rectangle 28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1" name="Group 29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2" name="Trapezoid 2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3" name="TextBox 29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21" name="Group 320"/>
          <p:cNvGrpSpPr/>
          <p:nvPr/>
        </p:nvGrpSpPr>
        <p:grpSpPr>
          <a:xfrm>
            <a:off x="2861122" y="2474318"/>
            <a:ext cx="1192939" cy="2258016"/>
            <a:chOff x="3055028" y="2539679"/>
            <a:chExt cx="1276257" cy="2258016"/>
          </a:xfrm>
        </p:grpSpPr>
        <p:sp>
          <p:nvSpPr>
            <p:cNvPr id="322" name="Rectangle 321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3" name="Group 322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49" name="Rectangle 348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50" name="Group 34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51" name="Trapezoid 35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52" name="TextBox 35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4" name="Group 323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45" name="Rectangle 344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6" name="Group 3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7" name="Trapezoid 3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8" name="TextBox 34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5" name="Group 324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41" name="Rectangle 340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2" name="Group 3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3" name="Trapezoid 3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4" name="TextBox 3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6" name="Group 325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37" name="Rectangle 336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8" name="Group 3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9" name="Trapezoid 3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0" name="TextBox 3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7" name="Group 326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33" name="Rectangle 332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4" name="Group 3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5" name="Trapezoid 3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" name="TextBox 3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8" name="Group 327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29" name="Rectangle 328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0" name="Group 3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1" name="Trapezoid 3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2" name="TextBox 33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53" name="Group 352"/>
          <p:cNvGrpSpPr/>
          <p:nvPr/>
        </p:nvGrpSpPr>
        <p:grpSpPr>
          <a:xfrm>
            <a:off x="1585565" y="2474318"/>
            <a:ext cx="1192939" cy="2258016"/>
            <a:chOff x="3055028" y="2539679"/>
            <a:chExt cx="1276257" cy="2258016"/>
          </a:xfrm>
        </p:grpSpPr>
        <p:sp>
          <p:nvSpPr>
            <p:cNvPr id="354" name="Rectangle 353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5" name="Group 354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81" name="Rectangle 380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2" name="Group 38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83" name="Trapezoid 38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4" name="TextBox 38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6" name="Group 355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77" name="Rectangle 376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8" name="Group 3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9" name="Trapezoid 3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0" name="TextBox 37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7" name="Group 356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73" name="Rectangle 372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4" name="Group 3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5" name="Trapezoid 3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6" name="TextBox 3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8" name="Group 357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69" name="Rectangle 368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0" name="Group 3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1" name="Trapezoid 3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2" name="TextBox 3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9" name="Group 358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65" name="Rectangle 364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6" name="Group 3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7" name="Trapezoid 3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8" name="TextBox 3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60" name="Group 359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61" name="Rectangle 360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2" name="Group 3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3" name="Trapezoid 3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4" name="TextBox 36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85" name="Group 384"/>
          <p:cNvGrpSpPr/>
          <p:nvPr/>
        </p:nvGrpSpPr>
        <p:grpSpPr>
          <a:xfrm>
            <a:off x="9402127" y="2496441"/>
            <a:ext cx="1192939" cy="2258016"/>
            <a:chOff x="3055028" y="2539679"/>
            <a:chExt cx="1276257" cy="2258016"/>
          </a:xfrm>
        </p:grpSpPr>
        <p:sp>
          <p:nvSpPr>
            <p:cNvPr id="386" name="Rectangle 385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7" name="Group 386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13" name="Rectangle 412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4" name="Group 4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5" name="Trapezoid 4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6" name="TextBox 41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8" name="Group 387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09" name="Rectangle 408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0" name="Group 4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1" name="Trapezoid 4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2" name="TextBox 4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9" name="Group 388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05" name="Rectangle 404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6" name="Group 4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7" name="Trapezoid 4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8" name="TextBox 4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0" name="Group 389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01" name="Rectangle 400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2" name="Group 40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3" name="Trapezoid 40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4" name="TextBox 40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1" name="Group 390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97" name="Rectangle 396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8" name="Group 39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9" name="Trapezoid 39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0" name="TextBox 39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2" name="Group 391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93" name="Rectangle 392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4" name="Group 39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5" name="Trapezoid 39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96" name="TextBox 39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17" name="Group 416"/>
          <p:cNvGrpSpPr/>
          <p:nvPr/>
        </p:nvGrpSpPr>
        <p:grpSpPr>
          <a:xfrm>
            <a:off x="8126021" y="2476236"/>
            <a:ext cx="1192939" cy="2258016"/>
            <a:chOff x="3055028" y="2539679"/>
            <a:chExt cx="1276257" cy="2258016"/>
          </a:xfrm>
        </p:grpSpPr>
        <p:sp>
          <p:nvSpPr>
            <p:cNvPr id="418" name="Rectangle 417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9" name="Group 418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45" name="Rectangle 444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6" name="Group 4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7" name="Trapezoid 4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8" name="TextBox 44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0" name="Group 419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41" name="Rectangle 440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2" name="Group 4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3" name="Trapezoid 4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4" name="TextBox 4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1" name="Group 420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37" name="Rectangle 436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8" name="Group 4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9" name="Trapezoid 4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0" name="TextBox 4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2" name="Group 421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33" name="Rectangle 432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4" name="Group 4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5" name="Trapezoid 4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6" name="TextBox 4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3" name="Group 422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29" name="Rectangle 428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0" name="Group 4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1" name="Trapezoid 4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2" name="TextBox 43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4" name="Group 423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25" name="Rectangle 424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26" name="Group 42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27" name="Trapezoid 42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28" name="TextBox 42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49" name="Group 448"/>
          <p:cNvGrpSpPr/>
          <p:nvPr/>
        </p:nvGrpSpPr>
        <p:grpSpPr>
          <a:xfrm>
            <a:off x="6850464" y="2476236"/>
            <a:ext cx="1192939" cy="2258016"/>
            <a:chOff x="3055028" y="2539679"/>
            <a:chExt cx="1276257" cy="2258016"/>
          </a:xfrm>
        </p:grpSpPr>
        <p:sp>
          <p:nvSpPr>
            <p:cNvPr id="450" name="Rectangle 449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1" name="Group 450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77" name="Rectangle 47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8" name="Group 4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9" name="Trapezoid 4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80" name="TextBox 47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2" name="Group 451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73" name="Rectangle 47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4" name="Group 4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5" name="Trapezoid 4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6" name="TextBox 4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3" name="Group 452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69" name="Rectangle 46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0" name="Group 4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1" name="Trapezoid 4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2" name="TextBox 4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4" name="Group 453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65" name="Rectangle 46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6" name="Group 4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7" name="Trapezoid 4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8" name="TextBox 4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5" name="Group 454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61" name="Rectangle 460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2" name="Group 4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3" name="Trapezoid 4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4" name="TextBox 46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6" name="Group 455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57" name="Rectangle 456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8" name="Group 45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59" name="Trapezoid 45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0" name="TextBox 45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Ingresss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Verification</a:t>
            </a:r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Update</a:t>
            </a:r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Manager</a:t>
            </a:r>
          </a:p>
        </p:txBody>
      </p: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Tofino ASIC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switch.p4</a:t>
              </a:r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Barefoot P4 Compiler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/>
                  <a:t>ofdpa.c</a:t>
                </a:r>
                <a:endParaRPr lang="en-US" sz="1600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ofdpa.h</a:t>
                </a:r>
                <a:endParaRPr lang="en-US" sz="16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ofdpa.p4</a:t>
              </a:r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Broadcom P4 Compiler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sai.c</a:t>
                </a:r>
                <a:endParaRPr lang="en-US" sz="1600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sai-brcm.h</a:t>
                </a:r>
                <a:endParaRPr lang="en-US" sz="1400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XXX ASIC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sai.p4</a:t>
              </a: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Compiler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Pipeline</a:t>
            </a:r>
          </a:p>
          <a:p>
            <a:pPr algn="ctr"/>
            <a:r>
              <a:rPr lang="en-US" dirty="0"/>
              <a:t>Definition</a:t>
            </a:r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Vendor</a:t>
            </a:r>
          </a:p>
          <a:p>
            <a:pPr algn="ctr"/>
            <a:r>
              <a:rPr lang="en-US" dirty="0"/>
              <a:t>SDK</a:t>
            </a:r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Switching</a:t>
            </a:r>
          </a:p>
          <a:p>
            <a:pPr algn="ctr"/>
            <a:r>
              <a:rPr lang="en-US" dirty="0"/>
              <a:t>Chip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Routing Table</a:t>
            </a:r>
          </a:p>
          <a:p>
            <a:pPr algn="ctr"/>
            <a:r>
              <a:rPr lang="en-US" b="1" dirty="0"/>
              <a:t>(RIB)</a:t>
            </a:r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Forwarding Table</a:t>
            </a:r>
          </a:p>
          <a:p>
            <a:pPr algn="ctr"/>
            <a:r>
              <a:rPr lang="en-US" b="1" dirty="0"/>
              <a:t>(FIB)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</a:t>
            </a:r>
            <a:r>
              <a:rPr lang="en" dirty="0"/>
              <a:t> 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 </a:t>
            </a:r>
            <a:r>
              <a:rPr lang="en" dirty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/>
              <a:t>model.go</a:t>
            </a:r>
            <a:r>
              <a:rPr lang="en-US" sz="1600" b="1" dirty="0"/>
              <a:t>, </a:t>
            </a:r>
            <a:r>
              <a:rPr lang="en" sz="1600" b="1" dirty="0" err="1"/>
              <a:t>model.cc</a:t>
            </a:r>
            <a:r>
              <a:rPr lang="en-US" sz="1600" b="1" dirty="0"/>
              <a:t>, </a:t>
            </a:r>
            <a:r>
              <a:rPr lang="en" sz="1600" b="1" dirty="0"/>
              <a:t> </a:t>
            </a:r>
            <a:r>
              <a:rPr lang="en" sz="1600" b="1" dirty="0" err="1"/>
              <a:t>model.java</a:t>
            </a:r>
            <a:r>
              <a:rPr lang="en-US" sz="1600" b="1" dirty="0"/>
              <a:t>.</a:t>
            </a:r>
            <a:r>
              <a:rPr lang="en" sz="1600" b="1" dirty="0"/>
              <a:t> 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>
                <a:solidFill>
                  <a:schemeClr val="dk1"/>
                </a:solidFill>
              </a:rPr>
              <a:t>cc,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/>
              <a:t>Runtime API</a:t>
            </a:r>
            <a:r>
              <a:rPr lang="en-US" sz="1600" dirty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as a </a:t>
            </a:r>
            <a:r>
              <a:rPr lang="en-US" sz="1600" dirty="0" err="1"/>
              <a:t>ProtoBuf</a:t>
            </a:r>
            <a:endParaRPr lang="en-US"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/>
                <a:t>BMv2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000000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Southbound Plugins</a:t>
            </a:r>
          </a:p>
          <a:p>
            <a:pPr algn="r"/>
            <a:r>
              <a:rPr lang="en-US" sz="1600" dirty="0"/>
              <a:t>Device-specific Drivers</a:t>
            </a:r>
          </a:p>
          <a:p>
            <a:pPr algn="r"/>
            <a:r>
              <a:rPr lang="en-US" sz="1600" dirty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Multiple Pipelines</a:t>
            </a:r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Drivers</a:t>
            </a:r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Software, Certs, </a:t>
            </a:r>
            <a:r>
              <a:rPr lang="en-US" dirty="0" err="1"/>
              <a:t>Config</a:t>
            </a:r>
            <a:r>
              <a:rPr lang="en-US" dirty="0"/>
              <a:t>,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Control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Topology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Event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Link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Device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Device </a:t>
            </a:r>
            <a:r>
              <a:rPr lang="en-US" dirty="0"/>
              <a:t>Event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/>
              <a:t>Link Event</a:t>
            </a:r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rgbClr val="CFE7F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Type</a:t>
              </a:r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Optional 802.1Q VLAN Tag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xmlns="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xmlns="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xmlns="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Fine-grain, In-band Measurement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Analysis</a:t>
            </a:r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Contract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Control</a:t>
            </a:r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Dataplane</a:t>
            </a:r>
            <a:endParaRPr lang="en-US" sz="1600" dirty="0"/>
          </a:p>
        </p:txBody>
      </p:sp>
      <p:pic>
        <p:nvPicPr>
          <p:cNvPr id="5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4736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19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680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Routers</a:t>
            </a:r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1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4</a:t>
            </a:r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Groups</a:t>
            </a:r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Servers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Active-Active</a:t>
            </a:r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(Dual </a:t>
            </a:r>
            <a:r>
              <a:rPr lang="en-US" sz="1600" dirty="0" err="1"/>
              <a:t>ToRs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Match: </a:t>
            </a:r>
          </a:p>
          <a:p>
            <a:pPr algn="ctr"/>
            <a:r>
              <a:rPr lang="en-US" dirty="0"/>
              <a:t>DST_IP  = 10.0.2.0/24</a:t>
            </a:r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Match: </a:t>
            </a:r>
          </a:p>
          <a:p>
            <a:pPr algn="ctr"/>
            <a:r>
              <a:rPr lang="en-US" dirty="0"/>
              <a:t>DST_IP  = 10.0.2.1/32</a:t>
            </a:r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10.0.1.1/24</a:t>
            </a:r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10.0.2.1/24</a:t>
            </a:r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1</a:t>
            </a:r>
          </a:p>
          <a:p>
            <a:pPr algn="ctr"/>
            <a:r>
              <a:rPr lang="en-US" dirty="0"/>
              <a:t>(103)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2</a:t>
            </a:r>
          </a:p>
          <a:p>
            <a:pPr algn="ctr"/>
            <a:r>
              <a:rPr lang="en-US" dirty="0"/>
              <a:t>(104)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2</a:t>
            </a:r>
          </a:p>
          <a:p>
            <a:pPr algn="ctr"/>
            <a:r>
              <a:rPr lang="en-US" dirty="0"/>
              <a:t>(102)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IP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IP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Match: </a:t>
            </a:r>
            <a:r>
              <a:rPr lang="en-US" dirty="0" err="1"/>
              <a:t>MPLS_Label</a:t>
            </a:r>
            <a:r>
              <a:rPr lang="en-US" dirty="0"/>
              <a:t> = 102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102</a:t>
            </a: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IP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Match: </a:t>
            </a:r>
            <a:r>
              <a:rPr lang="en-US" dirty="0" err="1"/>
              <a:t>MPLS_Label</a:t>
            </a:r>
            <a:r>
              <a:rPr lang="en-US" dirty="0"/>
              <a:t> = 102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IP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Host 2</a:t>
            </a:r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Path Service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Host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Host Location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</a:t>
            </a:r>
            <a:r>
              <a:rPr lang="en-US" dirty="0" err="1"/>
              <a:t>Config</a:t>
            </a:r>
            <a:endParaRPr lang="en-US" dirty="0"/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ONOS Applications</a:t>
            </a:r>
          </a:p>
          <a:p>
            <a:pPr algn="ctr"/>
            <a:r>
              <a:rPr lang="mr-IN" dirty="0"/>
              <a:t>…</a:t>
            </a:r>
            <a:r>
              <a:rPr lang="en-US" dirty="0"/>
              <a:t>  and Core Services 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r>
              <a:rPr lang="en-US" dirty="0"/>
              <a:t>  Network Devices 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SBI</a:t>
              </a:r>
            </a:p>
            <a:p>
              <a:r>
                <a:rPr lang="en-US" dirty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Device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Host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r>
                <a:rPr lang="en-US" dirty="0"/>
                <a:t> 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Open</a:t>
              </a:r>
            </a:p>
            <a:p>
              <a:pPr algn="ctr"/>
              <a:r>
                <a:rPr lang="en-US" dirty="0"/>
                <a:t>Flow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gNMI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 Elements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ONOS RIC</a:t>
            </a:r>
            <a:r>
              <a:rPr lang="en-US" dirty="0"/>
              <a:t>:</a:t>
            </a:r>
          </a:p>
          <a:p>
            <a:r>
              <a:rPr lang="en-US" i="1" dirty="0"/>
              <a:t>RAN</a:t>
            </a:r>
          </a:p>
          <a:p>
            <a:r>
              <a:rPr lang="en-US" i="1" dirty="0"/>
              <a:t>Intelligent</a:t>
            </a:r>
          </a:p>
          <a:p>
            <a:r>
              <a:rPr lang="en-US" i="1" dirty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K/V</a:t>
            </a:r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DB</a:t>
            </a:r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Aggregation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Interference Mgmt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Handover Control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 Management</a:t>
            </a:r>
            <a:endParaRPr lang="en-US" dirty="0"/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Orchestration</a:t>
            </a:r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     Phase 2</a:t>
            </a:r>
          </a:p>
          <a:p>
            <a:pPr algn="ctr"/>
            <a:r>
              <a:rPr lang="en-US" sz="1600" dirty="0"/>
              <a:t>Network owners take control of packet processing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680;p45"/>
          <p:cNvCxnSpPr/>
          <p:nvPr/>
        </p:nvCxnSpPr>
        <p:spPr>
          <a:xfrm flipV="1">
            <a:off x="3659359" y="3202241"/>
            <a:ext cx="189497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/>
          <p:nvPr/>
        </p:nvCxnSpPr>
        <p:spPr>
          <a:xfrm>
            <a:off x="3659359" y="3202241"/>
            <a:ext cx="1337439" cy="10170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/>
          <p:nvPr/>
        </p:nvCxnSpPr>
        <p:spPr>
          <a:xfrm flipH="1" flipV="1">
            <a:off x="5476465" y="2277365"/>
            <a:ext cx="1283268" cy="913677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/>
          <p:nvPr/>
        </p:nvCxnSpPr>
        <p:spPr>
          <a:xfrm flipH="1">
            <a:off x="5285994" y="3191042"/>
            <a:ext cx="1473739" cy="11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/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/>
          <p:nvPr/>
        </p:nvCxnSpPr>
        <p:spPr>
          <a:xfrm flipV="1">
            <a:off x="3659359" y="2262235"/>
            <a:ext cx="1323575" cy="940007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</p:cNvCxnSpPr>
          <p:nvPr/>
        </p:nvCxnSpPr>
        <p:spPr>
          <a:xfrm flipV="1">
            <a:off x="1640039" y="3202241"/>
            <a:ext cx="1539653" cy="1193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48600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ID, arrival time, departure, queue delay, etc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4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Metadata S2</a:t>
              </a:r>
              <a:endParaRPr lang="en-US" sz="1400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S5</a:t>
              </a:r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:a16="http://schemas.microsoft.com/office/drawing/2014/main" xmlns="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:a16="http://schemas.microsoft.com/office/drawing/2014/main" xmlns="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0" name="Google Shape;694;p45"/>
          <p:cNvCxnSpPr>
            <a:endCxn id="102" idx="1"/>
          </p:cNvCxnSpPr>
          <p:nvPr/>
        </p:nvCxnSpPr>
        <p:spPr>
          <a:xfrm>
            <a:off x="7353820" y="3173507"/>
            <a:ext cx="1425449" cy="7165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15733" y="244652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571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279715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3767477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8263" y="194714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2839" y="2810495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2658" y="2800414"/>
            <a:ext cx="915462" cy="736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38;p154"/>
          <p:cNvSpPr/>
          <p:nvPr/>
        </p:nvSpPr>
        <p:spPr>
          <a:xfrm>
            <a:off x="2178835" y="1304428"/>
            <a:ext cx="6628834" cy="119703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</a:t>
            </a:r>
            <a:r>
              <a:rPr lang="en-US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</a:t>
            </a: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Objective</a:t>
            </a: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Service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5;p154"/>
          <p:cNvSpPr/>
          <p:nvPr/>
        </p:nvSpPr>
        <p:spPr>
          <a:xfrm>
            <a:off x="2178835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1535;p154"/>
          <p:cNvSpPr/>
          <p:nvPr/>
        </p:nvSpPr>
        <p:spPr>
          <a:xfrm>
            <a:off x="2259724" y="1806146"/>
            <a:ext cx="3125372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1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1535;p154"/>
          <p:cNvSpPr/>
          <p:nvPr/>
        </p:nvSpPr>
        <p:spPr>
          <a:xfrm>
            <a:off x="5590331" y="1806146"/>
            <a:ext cx="3131100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2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1535;p154"/>
          <p:cNvSpPr/>
          <p:nvPr/>
        </p:nvSpPr>
        <p:spPr>
          <a:xfrm>
            <a:off x="5547212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>
                <a:solidFill>
                  <a:srgbClr val="000000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80515" y="3394842"/>
            <a:ext cx="2257096" cy="599091"/>
            <a:chOff x="2942897" y="3342292"/>
            <a:chExt cx="2257096" cy="599091"/>
          </a:xfrm>
        </p:grpSpPr>
        <p:sp>
          <p:nvSpPr>
            <p:cNvPr id="32" name="Rounded Rectangle 31"/>
            <p:cNvSpPr/>
            <p:nvPr/>
          </p:nvSpPr>
          <p:spPr>
            <a:xfrm>
              <a:off x="3720662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T2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port-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42897" y="3342292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85290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T6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3449" y="3394841"/>
            <a:ext cx="3087982" cy="599091"/>
            <a:chOff x="5611767" y="3342291"/>
            <a:chExt cx="3087982" cy="599091"/>
          </a:xfrm>
        </p:grpSpPr>
        <p:sp>
          <p:nvSpPr>
            <p:cNvPr id="50" name="Rounded Rectangle 49"/>
            <p:cNvSpPr/>
            <p:nvPr/>
          </p:nvSpPr>
          <p:spPr>
            <a:xfrm>
              <a:off x="6402860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T1</a:t>
              </a:r>
            </a:p>
            <a:p>
              <a:pPr algn="ctr"/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611767" y="3342291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port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193953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T2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985046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T4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4424" y="420417"/>
            <a:ext cx="479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Filter </a:t>
            </a:r>
            <a:r>
              <a:rPr lang="en-US" dirty="0"/>
              <a:t>on “Switch-Port, MAC-</a:t>
            </a:r>
            <a:r>
              <a:rPr lang="en-US" dirty="0" err="1"/>
              <a:t>Addr</a:t>
            </a:r>
            <a:r>
              <a:rPr lang="en-US" dirty="0"/>
              <a:t>, VLAN, IP-</a:t>
            </a:r>
            <a:r>
              <a:rPr lang="en-US" dirty="0" err="1"/>
              <a:t>Addr</a:t>
            </a:r>
            <a:r>
              <a:rPr lang="en-US" dirty="0"/>
              <a:t>”</a:t>
            </a:r>
          </a:p>
        </p:txBody>
      </p:sp>
      <p:sp>
        <p:nvSpPr>
          <p:cNvPr id="7" name="Down Arrow 6"/>
          <p:cNvSpPr/>
          <p:nvPr/>
        </p:nvSpPr>
        <p:spPr>
          <a:xfrm>
            <a:off x="5396174" y="789749"/>
            <a:ext cx="194157" cy="4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20" idx="2"/>
            <a:endCxn id="45" idx="0"/>
          </p:cNvCxnSpPr>
          <p:nvPr/>
        </p:nvCxnSpPr>
        <p:spPr>
          <a:xfrm flipH="1">
            <a:off x="3037867" y="2385854"/>
            <a:ext cx="784543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32" idx="0"/>
          </p:cNvCxnSpPr>
          <p:nvPr/>
        </p:nvCxnSpPr>
        <p:spPr>
          <a:xfrm flipH="1">
            <a:off x="3815632" y="2385854"/>
            <a:ext cx="6778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46" idx="0"/>
          </p:cNvCxnSpPr>
          <p:nvPr/>
        </p:nvCxnSpPr>
        <p:spPr>
          <a:xfrm>
            <a:off x="3822410" y="2385854"/>
            <a:ext cx="757850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2"/>
            <a:endCxn id="51" idx="0"/>
          </p:cNvCxnSpPr>
          <p:nvPr/>
        </p:nvCxnSpPr>
        <p:spPr>
          <a:xfrm flipH="1">
            <a:off x="5990801" y="2385854"/>
            <a:ext cx="1165080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2"/>
            <a:endCxn id="50" idx="0"/>
          </p:cNvCxnSpPr>
          <p:nvPr/>
        </p:nvCxnSpPr>
        <p:spPr>
          <a:xfrm flipH="1">
            <a:off x="6781894" y="2385854"/>
            <a:ext cx="373987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4" idx="2"/>
            <a:endCxn id="52" idx="0"/>
          </p:cNvCxnSpPr>
          <p:nvPr/>
        </p:nvCxnSpPr>
        <p:spPr>
          <a:xfrm>
            <a:off x="7155881" y="2385854"/>
            <a:ext cx="417106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2"/>
            <a:endCxn id="53" idx="0"/>
          </p:cNvCxnSpPr>
          <p:nvPr/>
        </p:nvCxnSpPr>
        <p:spPr>
          <a:xfrm>
            <a:off x="7155881" y="2385854"/>
            <a:ext cx="1208199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22555" y="2535440"/>
            <a:ext cx="1341393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OpenFlow 1.3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Flow Rules</a:t>
            </a:r>
          </a:p>
        </p:txBody>
      </p:sp>
      <p:cxnSp>
        <p:nvCxnSpPr>
          <p:cNvPr id="94" name="Straight Arrow Connector 93"/>
          <p:cNvCxnSpPr>
            <a:stCxn id="76" idx="3"/>
          </p:cNvCxnSpPr>
          <p:nvPr/>
        </p:nvCxnSpPr>
        <p:spPr>
          <a:xfrm>
            <a:off x="6163948" y="2778584"/>
            <a:ext cx="409393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76" idx="1"/>
          </p:cNvCxnSpPr>
          <p:nvPr/>
        </p:nvCxnSpPr>
        <p:spPr>
          <a:xfrm>
            <a:off x="4384142" y="2778583"/>
            <a:ext cx="438413" cy="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6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20143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65542" y="1908918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1981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Protocol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2228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36015" y="1916962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Switch</a:t>
            </a:r>
          </a:p>
        </p:txBody>
      </p:sp>
      <p:sp>
        <p:nvSpPr>
          <p:cNvPr id="16" name="Cloud Callout 15"/>
          <p:cNvSpPr/>
          <p:nvPr/>
        </p:nvSpPr>
        <p:spPr>
          <a:xfrm flipH="1">
            <a:off x="1408329" y="842212"/>
            <a:ext cx="2273520" cy="1370056"/>
          </a:xfrm>
          <a:prstGeom prst="cloudCallout">
            <a:avLst>
              <a:gd name="adj1" fmla="val -60730"/>
              <a:gd name="adj2" fmla="val 868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58654" y="1095127"/>
            <a:ext cx="1418896" cy="81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u="sng" dirty="0"/>
              <a:t>Flow Table</a:t>
            </a:r>
            <a:endParaRPr lang="en-US" sz="1400" dirty="0"/>
          </a:p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</p:txBody>
      </p:sp>
      <p:pic>
        <p:nvPicPr>
          <p:cNvPr id="1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958" y="2345741"/>
            <a:ext cx="1127117" cy="109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xmlns="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548" y="2276748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74;p44"/>
          <p:cNvSpPr txBox="1"/>
          <p:nvPr/>
        </p:nvSpPr>
        <p:spPr>
          <a:xfrm>
            <a:off x="1841304" y="1263568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Filtering</a:t>
            </a:r>
            <a:endParaRPr b="1" dirty="0"/>
          </a:p>
        </p:txBody>
      </p:sp>
      <p:sp>
        <p:nvSpPr>
          <p:cNvPr id="52" name="Google Shape;275;p44"/>
          <p:cNvSpPr txBox="1"/>
          <p:nvPr/>
        </p:nvSpPr>
        <p:spPr>
          <a:xfrm>
            <a:off x="1593747" y="3047540"/>
            <a:ext cx="1343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Forwarding</a:t>
            </a:r>
            <a:endParaRPr b="1" dirty="0"/>
          </a:p>
        </p:txBody>
      </p:sp>
      <p:sp>
        <p:nvSpPr>
          <p:cNvPr id="53" name="Google Shape;276;p44"/>
          <p:cNvSpPr txBox="1"/>
          <p:nvPr/>
        </p:nvSpPr>
        <p:spPr>
          <a:xfrm>
            <a:off x="1841247" y="5016867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Next</a:t>
            </a:r>
            <a:endParaRPr b="1" dirty="0"/>
          </a:p>
        </p:txBody>
      </p:sp>
      <p:cxnSp>
        <p:nvCxnSpPr>
          <p:cNvPr id="33" name="Google Shape;259;p44"/>
          <p:cNvCxnSpPr>
            <a:endCxn id="22" idx="0"/>
          </p:cNvCxnSpPr>
          <p:nvPr/>
        </p:nvCxnSpPr>
        <p:spPr>
          <a:xfrm flipH="1">
            <a:off x="3851139" y="2005154"/>
            <a:ext cx="1477066" cy="655333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4" name="Google Shape;260;p44"/>
          <p:cNvCxnSpPr>
            <a:endCxn id="27" idx="0"/>
          </p:cNvCxnSpPr>
          <p:nvPr/>
        </p:nvCxnSpPr>
        <p:spPr>
          <a:xfrm>
            <a:off x="5328203" y="2005154"/>
            <a:ext cx="1872230" cy="65445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5" name="Google Shape;261;p44"/>
          <p:cNvCxnSpPr>
            <a:endCxn id="23" idx="0"/>
          </p:cNvCxnSpPr>
          <p:nvPr/>
        </p:nvCxnSpPr>
        <p:spPr>
          <a:xfrm flipH="1">
            <a:off x="4993873" y="2005154"/>
            <a:ext cx="334330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1" name="Google Shape;265;p44"/>
          <p:cNvCxnSpPr>
            <a:endCxn id="39" idx="0"/>
          </p:cNvCxnSpPr>
          <p:nvPr/>
        </p:nvCxnSpPr>
        <p:spPr>
          <a:xfrm>
            <a:off x="5328203" y="2005154"/>
            <a:ext cx="823137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7" name="Google Shape;246;p44"/>
          <p:cNvSpPr/>
          <p:nvPr/>
        </p:nvSpPr>
        <p:spPr>
          <a:xfrm>
            <a:off x="2937204" y="4109579"/>
            <a:ext cx="5307410" cy="21467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Google Shape;255;p44"/>
          <p:cNvSpPr/>
          <p:nvPr/>
        </p:nvSpPr>
        <p:spPr>
          <a:xfrm>
            <a:off x="4845733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Multicast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9" name="Google Shape;256;p44"/>
          <p:cNvSpPr/>
          <p:nvPr/>
        </p:nvSpPr>
        <p:spPr>
          <a:xfrm>
            <a:off x="3129740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Hashed (ECMP)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0" name="Google Shape;257;p44"/>
          <p:cNvSpPr/>
          <p:nvPr/>
        </p:nvSpPr>
        <p:spPr>
          <a:xfrm>
            <a:off x="4484316" y="4333116"/>
            <a:ext cx="1707316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Next ID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apping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6" name="Google Shape;262;p44"/>
          <p:cNvCxnSpPr/>
          <p:nvPr/>
        </p:nvCxnSpPr>
        <p:spPr>
          <a:xfrm>
            <a:off x="5337974" y="4759904"/>
            <a:ext cx="5611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7" name="Google Shape;263;p44"/>
          <p:cNvCxnSpPr/>
          <p:nvPr/>
        </p:nvCxnSpPr>
        <p:spPr>
          <a:xfrm flipH="1">
            <a:off x="3627665" y="4759904"/>
            <a:ext cx="1710309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Google Shape;272;p44"/>
          <p:cNvSpPr/>
          <p:nvPr/>
        </p:nvSpPr>
        <p:spPr>
          <a:xfrm>
            <a:off x="6383013" y="5005119"/>
            <a:ext cx="1192952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0" name="Google Shape;273;p44"/>
          <p:cNvCxnSpPr/>
          <p:nvPr/>
        </p:nvCxnSpPr>
        <p:spPr>
          <a:xfrm>
            <a:off x="5337974" y="4759904"/>
            <a:ext cx="1641478" cy="24523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4" name="Google Shape;277;p44"/>
          <p:cNvSpPr/>
          <p:nvPr/>
        </p:nvSpPr>
        <p:spPr>
          <a:xfrm>
            <a:off x="4841346" y="5714998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Next VLAN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5" name="Google Shape;278;p44"/>
          <p:cNvCxnSpPr/>
          <p:nvPr/>
        </p:nvCxnSpPr>
        <p:spPr>
          <a:xfrm>
            <a:off x="3627645" y="5425199"/>
            <a:ext cx="1711432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6" name="Google Shape;279;p44"/>
          <p:cNvCxnSpPr/>
          <p:nvPr/>
        </p:nvCxnSpPr>
        <p:spPr>
          <a:xfrm flipH="1">
            <a:off x="5339134" y="5431908"/>
            <a:ext cx="1640355" cy="283285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7" name="Google Shape;280;p44"/>
          <p:cNvCxnSpPr/>
          <p:nvPr/>
        </p:nvCxnSpPr>
        <p:spPr>
          <a:xfrm flipH="1">
            <a:off x="5339149" y="5425199"/>
            <a:ext cx="4489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Google Shape;247;p44"/>
          <p:cNvSpPr/>
          <p:nvPr/>
        </p:nvSpPr>
        <p:spPr>
          <a:xfrm>
            <a:off x="2937205" y="2422490"/>
            <a:ext cx="5307410" cy="15902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Google Shape;252;p44"/>
          <p:cNvSpPr/>
          <p:nvPr/>
        </p:nvSpPr>
        <p:spPr>
          <a:xfrm>
            <a:off x="3446875" y="2660487"/>
            <a:ext cx="808528" cy="45289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Bridging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3" name="Google Shape;253;p44"/>
          <p:cNvSpPr/>
          <p:nvPr/>
        </p:nvSpPr>
        <p:spPr>
          <a:xfrm>
            <a:off x="4495968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IPv4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7" name="Google Shape;254;p44"/>
          <p:cNvSpPr/>
          <p:nvPr/>
        </p:nvSpPr>
        <p:spPr>
          <a:xfrm>
            <a:off x="6870678" y="2659611"/>
            <a:ext cx="659509" cy="45377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MPLS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9" name="Google Shape;264;p44"/>
          <p:cNvSpPr/>
          <p:nvPr/>
        </p:nvSpPr>
        <p:spPr>
          <a:xfrm>
            <a:off x="5653435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IPv6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42" name="Google Shape;266;p44"/>
          <p:cNvSpPr/>
          <p:nvPr/>
        </p:nvSpPr>
        <p:spPr>
          <a:xfrm>
            <a:off x="4988424" y="3480891"/>
            <a:ext cx="698788" cy="41918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ACL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43" name="Google Shape;267;p44"/>
          <p:cNvCxnSpPr>
            <a:stCxn id="22" idx="2"/>
          </p:cNvCxnSpPr>
          <p:nvPr/>
        </p:nvCxnSpPr>
        <p:spPr>
          <a:xfrm>
            <a:off x="3851139" y="3113380"/>
            <a:ext cx="1486675" cy="36759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4" name="Google Shape;268;p44"/>
          <p:cNvCxnSpPr>
            <a:stCxn id="27" idx="2"/>
          </p:cNvCxnSpPr>
          <p:nvPr/>
        </p:nvCxnSpPr>
        <p:spPr>
          <a:xfrm flipH="1">
            <a:off x="5337871" y="3113381"/>
            <a:ext cx="1862562" cy="36759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6" name="Google Shape;269;p44"/>
          <p:cNvCxnSpPr>
            <a:stCxn id="23" idx="2"/>
          </p:cNvCxnSpPr>
          <p:nvPr/>
        </p:nvCxnSpPr>
        <p:spPr>
          <a:xfrm>
            <a:off x="4993873" y="3113380"/>
            <a:ext cx="343783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7" name="Google Shape;270;p44"/>
          <p:cNvCxnSpPr>
            <a:stCxn id="39" idx="2"/>
          </p:cNvCxnSpPr>
          <p:nvPr/>
        </p:nvCxnSpPr>
        <p:spPr>
          <a:xfrm flipH="1">
            <a:off x="5337709" y="3113380"/>
            <a:ext cx="813631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8" name="Google Shape;271;p44"/>
          <p:cNvCxnSpPr/>
          <p:nvPr/>
        </p:nvCxnSpPr>
        <p:spPr>
          <a:xfrm>
            <a:off x="5337819" y="3900071"/>
            <a:ext cx="0" cy="459799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2" name="Google Shape;285;p44"/>
          <p:cNvCxnSpPr>
            <a:stCxn id="42" idx="3"/>
          </p:cNvCxnSpPr>
          <p:nvPr/>
        </p:nvCxnSpPr>
        <p:spPr>
          <a:xfrm flipV="1">
            <a:off x="5687212" y="3690481"/>
            <a:ext cx="560377" cy="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6243425" y="3536687"/>
            <a:ext cx="2001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 or pass up to ONOS</a:t>
            </a:r>
          </a:p>
        </p:txBody>
      </p:sp>
      <p:sp>
        <p:nvSpPr>
          <p:cNvPr id="15" name="Google Shape;245;p44"/>
          <p:cNvSpPr/>
          <p:nvPr/>
        </p:nvSpPr>
        <p:spPr>
          <a:xfrm>
            <a:off x="2937205" y="536029"/>
            <a:ext cx="5307410" cy="17895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Google Shape;250;p44"/>
          <p:cNvSpPr/>
          <p:nvPr/>
        </p:nvSpPr>
        <p:spPr>
          <a:xfrm>
            <a:off x="4239378" y="644603"/>
            <a:ext cx="2300613" cy="5691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In-port + VLAN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iltering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able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1" name="Google Shape;251;p44"/>
          <p:cNvSpPr/>
          <p:nvPr/>
        </p:nvSpPr>
        <p:spPr>
          <a:xfrm>
            <a:off x="4536109" y="1715355"/>
            <a:ext cx="1707316" cy="48603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Forwarding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lassifier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1" name="Google Shape;258;p44"/>
          <p:cNvCxnSpPr>
            <a:stCxn id="19" idx="2"/>
            <a:endCxn id="21" idx="0"/>
          </p:cNvCxnSpPr>
          <p:nvPr/>
        </p:nvCxnSpPr>
        <p:spPr>
          <a:xfrm>
            <a:off x="5389685" y="1213711"/>
            <a:ext cx="82" cy="50164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8" name="Google Shape;281;p44"/>
          <p:cNvCxnSpPr>
            <a:stCxn id="19" idx="3"/>
          </p:cNvCxnSpPr>
          <p:nvPr/>
        </p:nvCxnSpPr>
        <p:spPr>
          <a:xfrm>
            <a:off x="6539991" y="929157"/>
            <a:ext cx="718989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" name="TextBox 3"/>
          <p:cNvSpPr txBox="1"/>
          <p:nvPr/>
        </p:nvSpPr>
        <p:spPr>
          <a:xfrm>
            <a:off x="7258980" y="754713"/>
            <a:ext cx="558069" cy="34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451127" y="1326574"/>
            <a:ext cx="2408745" cy="34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Permit </a:t>
            </a:r>
            <a:r>
              <a:rPr lang="en-US" sz="1400"/>
              <a:t>with Internal VLAN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0516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886" y="1038009"/>
            <a:ext cx="6448787" cy="470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Brace 1"/>
          <p:cNvSpPr/>
          <p:nvPr/>
        </p:nvSpPr>
        <p:spPr>
          <a:xfrm>
            <a:off x="8518358" y="2081463"/>
            <a:ext cx="45719" cy="34891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flipV="1">
            <a:off x="8523571" y="3721768"/>
            <a:ext cx="53740" cy="49329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638644" y="2071255"/>
            <a:ext cx="95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Filtering</a:t>
            </a:r>
          </a:p>
        </p:txBody>
      </p:sp>
      <p:cxnSp>
        <p:nvCxnSpPr>
          <p:cNvPr id="5" name="Straight Arrow Connector 4"/>
          <p:cNvCxnSpPr>
            <a:stCxn id="3" idx="1"/>
            <a:endCxn id="2" idx="1"/>
          </p:cNvCxnSpPr>
          <p:nvPr/>
        </p:nvCxnSpPr>
        <p:spPr>
          <a:xfrm flipH="1">
            <a:off x="8564077" y="2255921"/>
            <a:ext cx="10745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38644" y="3186183"/>
            <a:ext cx="124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38644" y="3770078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</a:t>
            </a:r>
          </a:p>
        </p:txBody>
      </p:sp>
      <p:cxnSp>
        <p:nvCxnSpPr>
          <p:cNvPr id="32" name="Straight Arrow Connector 31"/>
          <p:cNvCxnSpPr>
            <a:stCxn id="26" idx="1"/>
            <a:endCxn id="20" idx="1"/>
          </p:cNvCxnSpPr>
          <p:nvPr/>
        </p:nvCxnSpPr>
        <p:spPr>
          <a:xfrm flipH="1">
            <a:off x="8577311" y="3954744"/>
            <a:ext cx="1061333" cy="136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3296790" y="1443789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78695" y="2081463"/>
            <a:ext cx="75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SPGW</a:t>
            </a:r>
          </a:p>
        </p:txBody>
      </p:sp>
      <p:cxnSp>
        <p:nvCxnSpPr>
          <p:cNvPr id="11" name="Straight Arrow Connector 10"/>
          <p:cNvCxnSpPr>
            <a:stCxn id="9" idx="3"/>
            <a:endCxn id="8" idx="1"/>
          </p:cNvCxnSpPr>
          <p:nvPr/>
        </p:nvCxnSpPr>
        <p:spPr>
          <a:xfrm flipV="1">
            <a:off x="2637942" y="1745490"/>
            <a:ext cx="658848" cy="520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/>
          <p:cNvSpPr/>
          <p:nvPr/>
        </p:nvSpPr>
        <p:spPr>
          <a:xfrm>
            <a:off x="3293468" y="2409962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3"/>
            <a:endCxn id="33" idx="1"/>
          </p:cNvCxnSpPr>
          <p:nvPr/>
        </p:nvCxnSpPr>
        <p:spPr>
          <a:xfrm>
            <a:off x="2637942" y="2266129"/>
            <a:ext cx="655526" cy="445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flipV="1">
            <a:off x="8526378" y="3112170"/>
            <a:ext cx="45719" cy="517358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24" idx="1"/>
            <a:endCxn id="16" idx="1"/>
          </p:cNvCxnSpPr>
          <p:nvPr/>
        </p:nvCxnSpPr>
        <p:spPr>
          <a:xfrm flipH="1">
            <a:off x="8572097" y="3370849"/>
            <a:ext cx="10665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34278" y="425990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INT</a:t>
            </a:r>
          </a:p>
        </p:txBody>
      </p:sp>
      <p:cxnSp>
        <p:nvCxnSpPr>
          <p:cNvPr id="55" name="Straight Arrow Connector 54"/>
          <p:cNvCxnSpPr>
            <a:stCxn id="54" idx="3"/>
            <a:endCxn id="56" idx="1"/>
          </p:cNvCxnSpPr>
          <p:nvPr/>
        </p:nvCxnSpPr>
        <p:spPr>
          <a:xfrm>
            <a:off x="2637942" y="4444573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e 55"/>
          <p:cNvSpPr/>
          <p:nvPr/>
        </p:nvSpPr>
        <p:spPr>
          <a:xfrm>
            <a:off x="3296790" y="4211963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033288" y="4946255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BNG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637942" y="5130921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>
            <a:off x="3296790" y="4898311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946238" y="937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Basic Functionality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68053" y="933906"/>
            <a:ext cx="185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Optional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74847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2638581" y="4179201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2638581" y="4452479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4101143" y="4919743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5447396" y="4129039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8029943" y="4143436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7797198" y="4639373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7735830" y="4136253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6714428" y="4438051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5484118" y="4423745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4137839" y="4143284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6634502" y="4136253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5575911" y="4905315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693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1758" y="435857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1194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3324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106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4033815" y="4179354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553" y="3914298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2267693" y="1247282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1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787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3310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0218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1473;p153"/>
          <p:cNvSpPr/>
          <p:nvPr/>
        </p:nvSpPr>
        <p:spPr>
          <a:xfrm>
            <a:off x="7510396" y="1242015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Arial"/>
              </a:rPr>
              <a:t>n</a:t>
            </a:r>
            <a:endParaRPr sz="2000" b="0" i="1" u="none" strike="noStrike" cap="none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3280" y="2272716"/>
            <a:ext cx="4175204" cy="59783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33280" y="2285778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247675" y="2279246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80190" y="2160639"/>
            <a:ext cx="1246280" cy="835051"/>
            <a:chOff x="10296635" y="1450727"/>
            <a:chExt cx="1246280" cy="835051"/>
          </a:xfrm>
        </p:grpSpPr>
        <p:sp>
          <p:nvSpPr>
            <p:cNvPr id="84" name="Diamond 83"/>
            <p:cNvSpPr/>
            <p:nvPr/>
          </p:nvSpPr>
          <p:spPr>
            <a:xfrm>
              <a:off x="10296635" y="145072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/>
            <p:cNvSpPr/>
            <p:nvPr/>
          </p:nvSpPr>
          <p:spPr>
            <a:xfrm>
              <a:off x="10296635" y="1552576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296635" y="1655994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0296635" y="1744880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Diamond 103"/>
            <p:cNvSpPr/>
            <p:nvPr/>
          </p:nvSpPr>
          <p:spPr>
            <a:xfrm>
              <a:off x="10296635" y="1846729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10296635" y="195014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64452" y="2299771"/>
            <a:ext cx="48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Raft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450547" y="2548026"/>
            <a:ext cx="911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68170" y="2571633"/>
            <a:ext cx="1670321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3" idx="2"/>
          </p:cNvCxnSpPr>
          <p:nvPr/>
        </p:nvCxnSpPr>
        <p:spPr>
          <a:xfrm flipH="1">
            <a:off x="8161258" y="3303418"/>
            <a:ext cx="380976" cy="7271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3" idx="2"/>
          </p:cNvCxnSpPr>
          <p:nvPr/>
        </p:nvCxnSpPr>
        <p:spPr>
          <a:xfrm>
            <a:off x="8542234" y="3303418"/>
            <a:ext cx="674738" cy="117862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3" idx="2"/>
          </p:cNvCxnSpPr>
          <p:nvPr/>
        </p:nvCxnSpPr>
        <p:spPr>
          <a:xfrm flipH="1">
            <a:off x="6891872" y="3303418"/>
            <a:ext cx="1650362" cy="9870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6" idx="2"/>
          </p:cNvCxnSpPr>
          <p:nvPr/>
        </p:nvCxnSpPr>
        <p:spPr>
          <a:xfrm flipH="1">
            <a:off x="2668213" y="3308685"/>
            <a:ext cx="631318" cy="100076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6" idx="2"/>
          </p:cNvCxnSpPr>
          <p:nvPr/>
        </p:nvCxnSpPr>
        <p:spPr>
          <a:xfrm>
            <a:off x="3299531" y="3308685"/>
            <a:ext cx="439544" cy="146365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6" idx="2"/>
          </p:cNvCxnSpPr>
          <p:nvPr/>
        </p:nvCxnSpPr>
        <p:spPr>
          <a:xfrm>
            <a:off x="3299531" y="3308685"/>
            <a:ext cx="533749" cy="7218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2498678" y="2091927"/>
            <a:ext cx="1025340" cy="1101344"/>
            <a:chOff x="10269437" y="2929235"/>
            <a:chExt cx="1148040" cy="1350639"/>
          </a:xfrm>
        </p:grpSpPr>
        <p:sp>
          <p:nvSpPr>
            <p:cNvPr id="112" name="Rectangle 111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317746" y="2076715"/>
            <a:ext cx="1025340" cy="1101344"/>
            <a:chOff x="10269437" y="2929235"/>
            <a:chExt cx="1148040" cy="1350639"/>
          </a:xfrm>
        </p:grpSpPr>
        <p:sp>
          <p:nvSpPr>
            <p:cNvPr id="118" name="Rectangle 117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218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D6FF71FB-BF72-ED43-992E-738385F4F289}"/>
              </a:ext>
            </a:extLst>
          </p:cNvPr>
          <p:cNvCxnSpPr>
            <a:cxnSpLocks/>
            <a:endCxn id="47" idx="6"/>
          </p:cNvCxnSpPr>
          <p:nvPr/>
        </p:nvCxnSpPr>
        <p:spPr bwMode="gray">
          <a:xfrm>
            <a:off x="3441921" y="4257772"/>
            <a:ext cx="1112911" cy="1677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CA5F18FF-151E-D849-B448-C4DAE92ACC3A}"/>
              </a:ext>
            </a:extLst>
          </p:cNvPr>
          <p:cNvCxnSpPr>
            <a:cxnSpLocks/>
            <a:stCxn id="47" idx="13"/>
            <a:endCxn id="110" idx="1"/>
          </p:cNvCxnSpPr>
          <p:nvPr/>
        </p:nvCxnSpPr>
        <p:spPr bwMode="gray">
          <a:xfrm flipV="1">
            <a:off x="7044709" y="4213060"/>
            <a:ext cx="1410035" cy="17605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9527482E-587B-BE45-8184-3F5DB420F07F}"/>
              </a:ext>
            </a:extLst>
          </p:cNvPr>
          <p:cNvSpPr/>
          <p:nvPr/>
        </p:nvSpPr>
        <p:spPr>
          <a:xfrm>
            <a:off x="6946662" y="2323061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rPr>
              <a:t>Cloud Services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CDC75C9C-3A12-644A-B53B-EF7861B424E3}"/>
              </a:ext>
            </a:extLst>
          </p:cNvPr>
          <p:cNvCxnSpPr>
            <a:cxnSpLocks/>
            <a:stCxn id="113" idx="2"/>
            <a:endCxn id="107" idx="0"/>
          </p:cNvCxnSpPr>
          <p:nvPr/>
        </p:nvCxnSpPr>
        <p:spPr bwMode="gray">
          <a:xfrm flipH="1">
            <a:off x="3441921" y="1676238"/>
            <a:ext cx="2873692" cy="2164702"/>
          </a:xfrm>
          <a:prstGeom prst="straightConnector1">
            <a:avLst/>
          </a:prstGeom>
          <a:noFill/>
          <a:ln w="25400" cap="flat" cmpd="sng" algn="ctr">
            <a:solidFill>
              <a:schemeClr val="accent2">
                <a:lumMod val="75000"/>
              </a:schemeClr>
            </a:solidFill>
            <a:prstDash val="sysDot"/>
            <a:miter lim="800000"/>
            <a:tailEnd type="triangle"/>
          </a:ln>
          <a:effectLst/>
        </p:spPr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31B91C87-E42C-4848-BFD9-CDE82FD1FF4E}"/>
              </a:ext>
            </a:extLst>
          </p:cNvPr>
          <p:cNvGrpSpPr/>
          <p:nvPr/>
        </p:nvGrpSpPr>
        <p:grpSpPr>
          <a:xfrm>
            <a:off x="6172933" y="2291176"/>
            <a:ext cx="1003569" cy="753979"/>
            <a:chOff x="6841080" y="1658704"/>
            <a:chExt cx="1003569" cy="753979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xmlns="" id="{8C27C0A9-4B8F-684E-AC63-AFD950F3E70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41080" y="1777854"/>
              <a:ext cx="1003569" cy="634829"/>
            </a:xfrm>
            <a:custGeom>
              <a:avLst/>
              <a:gdLst>
                <a:gd name="T0" fmla="*/ 242 w 386"/>
                <a:gd name="T1" fmla="*/ 244 h 244"/>
                <a:gd name="T2" fmla="*/ 241 w 386"/>
                <a:gd name="T3" fmla="*/ 244 h 244"/>
                <a:gd name="T4" fmla="*/ 196 w 386"/>
                <a:gd name="T5" fmla="*/ 226 h 244"/>
                <a:gd name="T6" fmla="*/ 146 w 386"/>
                <a:gd name="T7" fmla="*/ 238 h 244"/>
                <a:gd name="T8" fmla="*/ 86 w 386"/>
                <a:gd name="T9" fmla="*/ 216 h 244"/>
                <a:gd name="T10" fmla="*/ 62 w 386"/>
                <a:gd name="T11" fmla="*/ 220 h 244"/>
                <a:gd name="T12" fmla="*/ 1 w 386"/>
                <a:gd name="T13" fmla="*/ 158 h 244"/>
                <a:gd name="T14" fmla="*/ 65 w 386"/>
                <a:gd name="T15" fmla="*/ 98 h 244"/>
                <a:gd name="T16" fmla="*/ 72 w 386"/>
                <a:gd name="T17" fmla="*/ 99 h 244"/>
                <a:gd name="T18" fmla="*/ 146 w 386"/>
                <a:gd name="T19" fmla="*/ 47 h 244"/>
                <a:gd name="T20" fmla="*/ 169 w 386"/>
                <a:gd name="T21" fmla="*/ 51 h 244"/>
                <a:gd name="T22" fmla="*/ 249 w 386"/>
                <a:gd name="T23" fmla="*/ 1 h 244"/>
                <a:gd name="T24" fmla="*/ 333 w 386"/>
                <a:gd name="T25" fmla="*/ 79 h 244"/>
                <a:gd name="T26" fmla="*/ 385 w 386"/>
                <a:gd name="T27" fmla="*/ 152 h 244"/>
                <a:gd name="T28" fmla="*/ 362 w 386"/>
                <a:gd name="T29" fmla="*/ 205 h 244"/>
                <a:gd name="T30" fmla="*/ 319 w 386"/>
                <a:gd name="T31" fmla="*/ 222 h 244"/>
                <a:gd name="T32" fmla="*/ 298 w 386"/>
                <a:gd name="T33" fmla="*/ 217 h 244"/>
                <a:gd name="T34" fmla="*/ 242 w 386"/>
                <a:gd name="T35" fmla="*/ 244 h 244"/>
                <a:gd name="T36" fmla="*/ 199 w 386"/>
                <a:gd name="T37" fmla="*/ 206 h 244"/>
                <a:gd name="T38" fmla="*/ 203 w 386"/>
                <a:gd name="T39" fmla="*/ 211 h 244"/>
                <a:gd name="T40" fmla="*/ 241 w 386"/>
                <a:gd name="T41" fmla="*/ 228 h 244"/>
                <a:gd name="T42" fmla="*/ 288 w 386"/>
                <a:gd name="T43" fmla="*/ 203 h 244"/>
                <a:gd name="T44" fmla="*/ 293 w 386"/>
                <a:gd name="T45" fmla="*/ 196 h 244"/>
                <a:gd name="T46" fmla="*/ 299 w 386"/>
                <a:gd name="T47" fmla="*/ 200 h 244"/>
                <a:gd name="T48" fmla="*/ 320 w 386"/>
                <a:gd name="T49" fmla="*/ 206 h 244"/>
                <a:gd name="T50" fmla="*/ 351 w 386"/>
                <a:gd name="T51" fmla="*/ 193 h 244"/>
                <a:gd name="T52" fmla="*/ 369 w 386"/>
                <a:gd name="T53" fmla="*/ 151 h 244"/>
                <a:gd name="T54" fmla="*/ 325 w 386"/>
                <a:gd name="T55" fmla="*/ 94 h 244"/>
                <a:gd name="T56" fmla="*/ 319 w 386"/>
                <a:gd name="T57" fmla="*/ 93 h 244"/>
                <a:gd name="T58" fmla="*/ 318 w 386"/>
                <a:gd name="T59" fmla="*/ 87 h 244"/>
                <a:gd name="T60" fmla="*/ 248 w 386"/>
                <a:gd name="T61" fmla="*/ 17 h 244"/>
                <a:gd name="T62" fmla="*/ 248 w 386"/>
                <a:gd name="T63" fmla="*/ 17 h 244"/>
                <a:gd name="T64" fmla="*/ 181 w 386"/>
                <a:gd name="T65" fmla="*/ 64 h 244"/>
                <a:gd name="T66" fmla="*/ 177 w 386"/>
                <a:gd name="T67" fmla="*/ 72 h 244"/>
                <a:gd name="T68" fmla="*/ 170 w 386"/>
                <a:gd name="T69" fmla="*/ 69 h 244"/>
                <a:gd name="T70" fmla="*/ 145 w 386"/>
                <a:gd name="T71" fmla="*/ 63 h 244"/>
                <a:gd name="T72" fmla="*/ 85 w 386"/>
                <a:gd name="T73" fmla="*/ 110 h 244"/>
                <a:gd name="T74" fmla="*/ 84 w 386"/>
                <a:gd name="T75" fmla="*/ 118 h 244"/>
                <a:gd name="T76" fmla="*/ 76 w 386"/>
                <a:gd name="T77" fmla="*/ 116 h 244"/>
                <a:gd name="T78" fmla="*/ 64 w 386"/>
                <a:gd name="T79" fmla="*/ 114 h 244"/>
                <a:gd name="T80" fmla="*/ 17 w 386"/>
                <a:gd name="T81" fmla="*/ 158 h 244"/>
                <a:gd name="T82" fmla="*/ 62 w 386"/>
                <a:gd name="T83" fmla="*/ 204 h 244"/>
                <a:gd name="T84" fmla="*/ 84 w 386"/>
                <a:gd name="T85" fmla="*/ 199 h 244"/>
                <a:gd name="T86" fmla="*/ 89 w 386"/>
                <a:gd name="T87" fmla="*/ 197 h 244"/>
                <a:gd name="T88" fmla="*/ 94 w 386"/>
                <a:gd name="T89" fmla="*/ 201 h 244"/>
                <a:gd name="T90" fmla="*/ 147 w 386"/>
                <a:gd name="T91" fmla="*/ 222 h 244"/>
                <a:gd name="T92" fmla="*/ 193 w 386"/>
                <a:gd name="T93" fmla="*/ 210 h 244"/>
                <a:gd name="T94" fmla="*/ 199 w 386"/>
                <a:gd name="T95" fmla="*/ 20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86" h="244">
                  <a:moveTo>
                    <a:pt x="242" y="244"/>
                  </a:moveTo>
                  <a:cubicBezTo>
                    <a:pt x="242" y="244"/>
                    <a:pt x="241" y="244"/>
                    <a:pt x="241" y="244"/>
                  </a:cubicBezTo>
                  <a:cubicBezTo>
                    <a:pt x="224" y="244"/>
                    <a:pt x="208" y="238"/>
                    <a:pt x="196" y="226"/>
                  </a:cubicBezTo>
                  <a:cubicBezTo>
                    <a:pt x="182" y="234"/>
                    <a:pt x="164" y="238"/>
                    <a:pt x="146" y="238"/>
                  </a:cubicBezTo>
                  <a:cubicBezTo>
                    <a:pt x="123" y="237"/>
                    <a:pt x="101" y="229"/>
                    <a:pt x="86" y="216"/>
                  </a:cubicBezTo>
                  <a:cubicBezTo>
                    <a:pt x="79" y="219"/>
                    <a:pt x="70" y="220"/>
                    <a:pt x="62" y="220"/>
                  </a:cubicBezTo>
                  <a:cubicBezTo>
                    <a:pt x="27" y="219"/>
                    <a:pt x="0" y="191"/>
                    <a:pt x="1" y="158"/>
                  </a:cubicBezTo>
                  <a:cubicBezTo>
                    <a:pt x="2" y="124"/>
                    <a:pt x="30" y="97"/>
                    <a:pt x="65" y="98"/>
                  </a:cubicBezTo>
                  <a:cubicBezTo>
                    <a:pt x="67" y="98"/>
                    <a:pt x="70" y="98"/>
                    <a:pt x="72" y="99"/>
                  </a:cubicBezTo>
                  <a:cubicBezTo>
                    <a:pt x="82" y="67"/>
                    <a:pt x="112" y="46"/>
                    <a:pt x="146" y="47"/>
                  </a:cubicBezTo>
                  <a:cubicBezTo>
                    <a:pt x="154" y="47"/>
                    <a:pt x="162" y="49"/>
                    <a:pt x="169" y="51"/>
                  </a:cubicBezTo>
                  <a:cubicBezTo>
                    <a:pt x="184" y="19"/>
                    <a:pt x="215" y="0"/>
                    <a:pt x="249" y="1"/>
                  </a:cubicBezTo>
                  <a:cubicBezTo>
                    <a:pt x="291" y="2"/>
                    <a:pt x="326" y="35"/>
                    <a:pt x="333" y="79"/>
                  </a:cubicBezTo>
                  <a:cubicBezTo>
                    <a:pt x="364" y="85"/>
                    <a:pt x="386" y="116"/>
                    <a:pt x="385" y="152"/>
                  </a:cubicBezTo>
                  <a:cubicBezTo>
                    <a:pt x="385" y="172"/>
                    <a:pt x="376" y="192"/>
                    <a:pt x="362" y="205"/>
                  </a:cubicBezTo>
                  <a:cubicBezTo>
                    <a:pt x="350" y="216"/>
                    <a:pt x="335" y="222"/>
                    <a:pt x="319" y="222"/>
                  </a:cubicBezTo>
                  <a:cubicBezTo>
                    <a:pt x="312" y="222"/>
                    <a:pt x="305" y="220"/>
                    <a:pt x="298" y="217"/>
                  </a:cubicBezTo>
                  <a:cubicBezTo>
                    <a:pt x="285" y="234"/>
                    <a:pt x="264" y="244"/>
                    <a:pt x="242" y="244"/>
                  </a:cubicBezTo>
                  <a:close/>
                  <a:moveTo>
                    <a:pt x="199" y="206"/>
                  </a:moveTo>
                  <a:cubicBezTo>
                    <a:pt x="203" y="211"/>
                    <a:pt x="203" y="211"/>
                    <a:pt x="203" y="211"/>
                  </a:cubicBezTo>
                  <a:cubicBezTo>
                    <a:pt x="213" y="222"/>
                    <a:pt x="227" y="228"/>
                    <a:pt x="241" y="228"/>
                  </a:cubicBezTo>
                  <a:cubicBezTo>
                    <a:pt x="260" y="229"/>
                    <a:pt x="278" y="219"/>
                    <a:pt x="288" y="203"/>
                  </a:cubicBezTo>
                  <a:cubicBezTo>
                    <a:pt x="293" y="196"/>
                    <a:pt x="293" y="196"/>
                    <a:pt x="293" y="196"/>
                  </a:cubicBezTo>
                  <a:cubicBezTo>
                    <a:pt x="299" y="200"/>
                    <a:pt x="299" y="200"/>
                    <a:pt x="299" y="200"/>
                  </a:cubicBezTo>
                  <a:cubicBezTo>
                    <a:pt x="306" y="204"/>
                    <a:pt x="313" y="206"/>
                    <a:pt x="320" y="206"/>
                  </a:cubicBezTo>
                  <a:cubicBezTo>
                    <a:pt x="331" y="206"/>
                    <a:pt x="342" y="202"/>
                    <a:pt x="351" y="193"/>
                  </a:cubicBezTo>
                  <a:cubicBezTo>
                    <a:pt x="362" y="183"/>
                    <a:pt x="369" y="168"/>
                    <a:pt x="369" y="151"/>
                  </a:cubicBezTo>
                  <a:cubicBezTo>
                    <a:pt x="370" y="121"/>
                    <a:pt x="351" y="96"/>
                    <a:pt x="325" y="94"/>
                  </a:cubicBezTo>
                  <a:cubicBezTo>
                    <a:pt x="319" y="93"/>
                    <a:pt x="319" y="93"/>
                    <a:pt x="319" y="93"/>
                  </a:cubicBezTo>
                  <a:cubicBezTo>
                    <a:pt x="318" y="87"/>
                    <a:pt x="318" y="87"/>
                    <a:pt x="318" y="87"/>
                  </a:cubicBezTo>
                  <a:cubicBezTo>
                    <a:pt x="315" y="48"/>
                    <a:pt x="285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ubicBezTo>
                    <a:pt x="219" y="16"/>
                    <a:pt x="192" y="35"/>
                    <a:pt x="181" y="64"/>
                  </a:cubicBezTo>
                  <a:cubicBezTo>
                    <a:pt x="177" y="72"/>
                    <a:pt x="177" y="72"/>
                    <a:pt x="177" y="72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62" y="65"/>
                    <a:pt x="154" y="63"/>
                    <a:pt x="145" y="63"/>
                  </a:cubicBezTo>
                  <a:cubicBezTo>
                    <a:pt x="117" y="62"/>
                    <a:pt x="92" y="82"/>
                    <a:pt x="85" y="110"/>
                  </a:cubicBezTo>
                  <a:cubicBezTo>
                    <a:pt x="84" y="118"/>
                    <a:pt x="84" y="118"/>
                    <a:pt x="84" y="118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2" y="115"/>
                    <a:pt x="68" y="114"/>
                    <a:pt x="64" y="114"/>
                  </a:cubicBezTo>
                  <a:cubicBezTo>
                    <a:pt x="39" y="114"/>
                    <a:pt x="18" y="133"/>
                    <a:pt x="17" y="158"/>
                  </a:cubicBezTo>
                  <a:cubicBezTo>
                    <a:pt x="17" y="183"/>
                    <a:pt x="37" y="204"/>
                    <a:pt x="62" y="204"/>
                  </a:cubicBezTo>
                  <a:cubicBezTo>
                    <a:pt x="70" y="204"/>
                    <a:pt x="78" y="203"/>
                    <a:pt x="84" y="199"/>
                  </a:cubicBezTo>
                  <a:cubicBezTo>
                    <a:pt x="89" y="197"/>
                    <a:pt x="89" y="197"/>
                    <a:pt x="89" y="197"/>
                  </a:cubicBezTo>
                  <a:cubicBezTo>
                    <a:pt x="94" y="201"/>
                    <a:pt x="94" y="201"/>
                    <a:pt x="94" y="201"/>
                  </a:cubicBezTo>
                  <a:cubicBezTo>
                    <a:pt x="106" y="213"/>
                    <a:pt x="125" y="221"/>
                    <a:pt x="147" y="222"/>
                  </a:cubicBezTo>
                  <a:cubicBezTo>
                    <a:pt x="164" y="222"/>
                    <a:pt x="180" y="218"/>
                    <a:pt x="193" y="210"/>
                  </a:cubicBezTo>
                  <a:lnTo>
                    <a:pt x="199" y="206"/>
                  </a:lnTo>
                  <a:close/>
                </a:path>
              </a:pathLst>
            </a:custGeom>
            <a:solidFill>
              <a:srgbClr val="10CF9B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1577D6C3-E45F-5C46-A8EB-DF96C6F8F0DD}"/>
                </a:ext>
              </a:extLst>
            </p:cNvPr>
            <p:cNvGrpSpPr/>
            <p:nvPr/>
          </p:nvGrpSpPr>
          <p:grpSpPr>
            <a:xfrm>
              <a:off x="7331071" y="1658704"/>
              <a:ext cx="290645" cy="291837"/>
              <a:chOff x="9820885" y="2660808"/>
              <a:chExt cx="387350" cy="388937"/>
            </a:xfrm>
          </p:grpSpPr>
          <p:sp>
            <p:nvSpPr>
              <p:cNvPr id="45" name="Oval 6">
                <a:extLst>
                  <a:ext uri="{FF2B5EF4-FFF2-40B4-BE49-F238E27FC236}">
                    <a16:creationId xmlns:a16="http://schemas.microsoft.com/office/drawing/2014/main" xmlns="" id="{01BC0C7B-2DDC-494B-97D9-E2ED7D61B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0885" y="2660808"/>
                <a:ext cx="387350" cy="388937"/>
              </a:xfrm>
              <a:prstGeom prst="ellipse">
                <a:avLst/>
              </a:prstGeom>
              <a:solidFill>
                <a:srgbClr val="0BD0D9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93">
                <a:extLst>
                  <a:ext uri="{FF2B5EF4-FFF2-40B4-BE49-F238E27FC236}">
                    <a16:creationId xmlns:a16="http://schemas.microsoft.com/office/drawing/2014/main" xmlns="" id="{70E612F5-679A-0E41-B84A-3FBF80CFE39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872737" y="2712548"/>
                <a:ext cx="283646" cy="285457"/>
              </a:xfrm>
              <a:custGeom>
                <a:avLst/>
                <a:gdLst>
                  <a:gd name="T0" fmla="*/ 176 w 382"/>
                  <a:gd name="T1" fmla="*/ 368 h 384"/>
                  <a:gd name="T2" fmla="*/ 146 w 382"/>
                  <a:gd name="T3" fmla="*/ 377 h 384"/>
                  <a:gd name="T4" fmla="*/ 90 w 382"/>
                  <a:gd name="T5" fmla="*/ 337 h 384"/>
                  <a:gd name="T6" fmla="*/ 50 w 382"/>
                  <a:gd name="T7" fmla="*/ 323 h 384"/>
                  <a:gd name="T8" fmla="*/ 33 w 382"/>
                  <a:gd name="T9" fmla="*/ 267 h 384"/>
                  <a:gd name="T10" fmla="*/ 20 w 382"/>
                  <a:gd name="T11" fmla="*/ 248 h 384"/>
                  <a:gd name="T12" fmla="*/ 0 w 382"/>
                  <a:gd name="T13" fmla="*/ 196 h 384"/>
                  <a:gd name="T14" fmla="*/ 33 w 382"/>
                  <a:gd name="T15" fmla="*/ 164 h 384"/>
                  <a:gd name="T16" fmla="*/ 35 w 382"/>
                  <a:gd name="T17" fmla="*/ 91 h 384"/>
                  <a:gd name="T18" fmla="*/ 59 w 382"/>
                  <a:gd name="T19" fmla="*/ 75 h 384"/>
                  <a:gd name="T20" fmla="*/ 106 w 382"/>
                  <a:gd name="T21" fmla="*/ 25 h 384"/>
                  <a:gd name="T22" fmla="*/ 135 w 382"/>
                  <a:gd name="T23" fmla="*/ 25 h 384"/>
                  <a:gd name="T24" fmla="*/ 206 w 382"/>
                  <a:gd name="T25" fmla="*/ 15 h 384"/>
                  <a:gd name="T26" fmla="*/ 235 w 382"/>
                  <a:gd name="T27" fmla="*/ 9 h 384"/>
                  <a:gd name="T28" fmla="*/ 292 w 382"/>
                  <a:gd name="T29" fmla="*/ 47 h 384"/>
                  <a:gd name="T30" fmla="*/ 295 w 382"/>
                  <a:gd name="T31" fmla="*/ 68 h 384"/>
                  <a:gd name="T32" fmla="*/ 350 w 382"/>
                  <a:gd name="T33" fmla="*/ 117 h 384"/>
                  <a:gd name="T34" fmla="*/ 377 w 382"/>
                  <a:gd name="T35" fmla="*/ 149 h 384"/>
                  <a:gd name="T36" fmla="*/ 351 w 382"/>
                  <a:gd name="T37" fmla="*/ 209 h 384"/>
                  <a:gd name="T38" fmla="*/ 373 w 382"/>
                  <a:gd name="T39" fmla="*/ 250 h 384"/>
                  <a:gd name="T40" fmla="*/ 321 w 382"/>
                  <a:gd name="T41" fmla="*/ 287 h 384"/>
                  <a:gd name="T42" fmla="*/ 320 w 382"/>
                  <a:gd name="T43" fmla="*/ 335 h 384"/>
                  <a:gd name="T44" fmla="*/ 246 w 382"/>
                  <a:gd name="T45" fmla="*/ 344 h 384"/>
                  <a:gd name="T46" fmla="*/ 193 w 382"/>
                  <a:gd name="T47" fmla="*/ 384 h 384"/>
                  <a:gd name="T48" fmla="*/ 232 w 382"/>
                  <a:gd name="T49" fmla="*/ 363 h 384"/>
                  <a:gd name="T50" fmla="*/ 261 w 382"/>
                  <a:gd name="T51" fmla="*/ 319 h 384"/>
                  <a:gd name="T52" fmla="*/ 312 w 382"/>
                  <a:gd name="T53" fmla="*/ 321 h 384"/>
                  <a:gd name="T54" fmla="*/ 298 w 382"/>
                  <a:gd name="T55" fmla="*/ 290 h 384"/>
                  <a:gd name="T56" fmla="*/ 341 w 382"/>
                  <a:gd name="T57" fmla="*/ 279 h 384"/>
                  <a:gd name="T58" fmla="*/ 358 w 382"/>
                  <a:gd name="T59" fmla="*/ 241 h 384"/>
                  <a:gd name="T60" fmla="*/ 332 w 382"/>
                  <a:gd name="T61" fmla="*/ 223 h 384"/>
                  <a:gd name="T62" fmla="*/ 366 w 382"/>
                  <a:gd name="T63" fmla="*/ 189 h 384"/>
                  <a:gd name="T64" fmla="*/ 329 w 382"/>
                  <a:gd name="T65" fmla="*/ 148 h 384"/>
                  <a:gd name="T66" fmla="*/ 341 w 382"/>
                  <a:gd name="T67" fmla="*/ 102 h 384"/>
                  <a:gd name="T68" fmla="*/ 290 w 382"/>
                  <a:gd name="T69" fmla="*/ 84 h 384"/>
                  <a:gd name="T70" fmla="*/ 278 w 382"/>
                  <a:gd name="T71" fmla="*/ 41 h 384"/>
                  <a:gd name="T72" fmla="*/ 242 w 382"/>
                  <a:gd name="T73" fmla="*/ 23 h 384"/>
                  <a:gd name="T74" fmla="*/ 229 w 382"/>
                  <a:gd name="T75" fmla="*/ 51 h 384"/>
                  <a:gd name="T76" fmla="*/ 190 w 382"/>
                  <a:gd name="T77" fmla="*/ 17 h 384"/>
                  <a:gd name="T78" fmla="*/ 154 w 382"/>
                  <a:gd name="T79" fmla="*/ 51 h 384"/>
                  <a:gd name="T80" fmla="*/ 103 w 382"/>
                  <a:gd name="T81" fmla="*/ 41 h 384"/>
                  <a:gd name="T82" fmla="*/ 72 w 382"/>
                  <a:gd name="T83" fmla="*/ 65 h 384"/>
                  <a:gd name="T84" fmla="*/ 73 w 382"/>
                  <a:gd name="T85" fmla="*/ 108 h 384"/>
                  <a:gd name="T86" fmla="*/ 25 w 382"/>
                  <a:gd name="T87" fmla="*/ 140 h 384"/>
                  <a:gd name="T88" fmla="*/ 47 w 382"/>
                  <a:gd name="T89" fmla="*/ 182 h 384"/>
                  <a:gd name="T90" fmla="*/ 16 w 382"/>
                  <a:gd name="T91" fmla="*/ 195 h 384"/>
                  <a:gd name="T92" fmla="*/ 22 w 382"/>
                  <a:gd name="T93" fmla="*/ 233 h 384"/>
                  <a:gd name="T94" fmla="*/ 65 w 382"/>
                  <a:gd name="T95" fmla="*/ 263 h 384"/>
                  <a:gd name="T96" fmla="*/ 41 w 382"/>
                  <a:gd name="T97" fmla="*/ 281 h 384"/>
                  <a:gd name="T98" fmla="*/ 89 w 382"/>
                  <a:gd name="T99" fmla="*/ 295 h 384"/>
                  <a:gd name="T100" fmla="*/ 105 w 382"/>
                  <a:gd name="T101" fmla="*/ 344 h 384"/>
                  <a:gd name="T102" fmla="*/ 140 w 382"/>
                  <a:gd name="T103" fmla="*/ 362 h 384"/>
                  <a:gd name="T104" fmla="*/ 181 w 382"/>
                  <a:gd name="T105" fmla="*/ 337 h 384"/>
                  <a:gd name="T106" fmla="*/ 192 w 382"/>
                  <a:gd name="T107" fmla="*/ 366 h 384"/>
                  <a:gd name="T108" fmla="*/ 359 w 382"/>
                  <a:gd name="T109" fmla="*/ 237 h 384"/>
                  <a:gd name="T110" fmla="*/ 90 w 382"/>
                  <a:gd name="T111" fmla="*/ 192 h 384"/>
                  <a:gd name="T112" fmla="*/ 191 w 382"/>
                  <a:gd name="T113" fmla="*/ 107 h 384"/>
                  <a:gd name="T114" fmla="*/ 191 w 382"/>
                  <a:gd name="T115" fmla="*/ 107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82" h="384">
                    <a:moveTo>
                      <a:pt x="193" y="384"/>
                    </a:moveTo>
                    <a:cubicBezTo>
                      <a:pt x="187" y="384"/>
                      <a:pt x="180" y="380"/>
                      <a:pt x="177" y="374"/>
                    </a:cubicBezTo>
                    <a:cubicBezTo>
                      <a:pt x="177" y="373"/>
                      <a:pt x="177" y="373"/>
                      <a:pt x="177" y="373"/>
                    </a:cubicBezTo>
                    <a:cubicBezTo>
                      <a:pt x="176" y="371"/>
                      <a:pt x="176" y="369"/>
                      <a:pt x="176" y="368"/>
                    </a:cubicBezTo>
                    <a:cubicBezTo>
                      <a:pt x="174" y="353"/>
                      <a:pt x="174" y="353"/>
                      <a:pt x="174" y="353"/>
                    </a:cubicBezTo>
                    <a:cubicBezTo>
                      <a:pt x="171" y="352"/>
                      <a:pt x="167" y="352"/>
                      <a:pt x="163" y="351"/>
                    </a:cubicBezTo>
                    <a:cubicBezTo>
                      <a:pt x="156" y="367"/>
                      <a:pt x="156" y="367"/>
                      <a:pt x="156" y="367"/>
                    </a:cubicBezTo>
                    <a:cubicBezTo>
                      <a:pt x="154" y="372"/>
                      <a:pt x="150" y="375"/>
                      <a:pt x="146" y="377"/>
                    </a:cubicBezTo>
                    <a:cubicBezTo>
                      <a:pt x="141" y="378"/>
                      <a:pt x="136" y="378"/>
                      <a:pt x="132" y="376"/>
                    </a:cubicBezTo>
                    <a:cubicBezTo>
                      <a:pt x="99" y="361"/>
                      <a:pt x="99" y="361"/>
                      <a:pt x="99" y="361"/>
                    </a:cubicBezTo>
                    <a:cubicBezTo>
                      <a:pt x="95" y="359"/>
                      <a:pt x="91" y="355"/>
                      <a:pt x="90" y="351"/>
                    </a:cubicBezTo>
                    <a:cubicBezTo>
                      <a:pt x="88" y="346"/>
                      <a:pt x="88" y="341"/>
                      <a:pt x="90" y="337"/>
                    </a:cubicBezTo>
                    <a:cubicBezTo>
                      <a:pt x="96" y="323"/>
                      <a:pt x="96" y="323"/>
                      <a:pt x="96" y="323"/>
                    </a:cubicBezTo>
                    <a:cubicBezTo>
                      <a:pt x="93" y="321"/>
                      <a:pt x="90" y="319"/>
                      <a:pt x="88" y="316"/>
                    </a:cubicBezTo>
                    <a:cubicBezTo>
                      <a:pt x="75" y="326"/>
                      <a:pt x="75" y="326"/>
                      <a:pt x="75" y="326"/>
                    </a:cubicBezTo>
                    <a:cubicBezTo>
                      <a:pt x="67" y="332"/>
                      <a:pt x="56" y="331"/>
                      <a:pt x="50" y="323"/>
                    </a:cubicBezTo>
                    <a:cubicBezTo>
                      <a:pt x="28" y="294"/>
                      <a:pt x="28" y="294"/>
                      <a:pt x="28" y="294"/>
                    </a:cubicBezTo>
                    <a:cubicBezTo>
                      <a:pt x="22" y="286"/>
                      <a:pt x="23" y="275"/>
                      <a:pt x="31" y="269"/>
                    </a:cubicBezTo>
                    <a:cubicBezTo>
                      <a:pt x="32" y="268"/>
                      <a:pt x="32" y="268"/>
                      <a:pt x="32" y="268"/>
                    </a:cubicBezTo>
                    <a:cubicBezTo>
                      <a:pt x="32" y="267"/>
                      <a:pt x="33" y="267"/>
                      <a:pt x="33" y="267"/>
                    </a:cubicBezTo>
                    <a:cubicBezTo>
                      <a:pt x="45" y="258"/>
                      <a:pt x="45" y="258"/>
                      <a:pt x="45" y="258"/>
                    </a:cubicBezTo>
                    <a:cubicBezTo>
                      <a:pt x="43" y="254"/>
                      <a:pt x="42" y="250"/>
                      <a:pt x="40" y="247"/>
                    </a:cubicBezTo>
                    <a:cubicBezTo>
                      <a:pt x="24" y="248"/>
                      <a:pt x="24" y="248"/>
                      <a:pt x="24" y="248"/>
                    </a:cubicBezTo>
                    <a:cubicBezTo>
                      <a:pt x="23" y="249"/>
                      <a:pt x="22" y="249"/>
                      <a:pt x="20" y="248"/>
                    </a:cubicBezTo>
                    <a:cubicBezTo>
                      <a:pt x="20" y="248"/>
                      <a:pt x="20" y="248"/>
                      <a:pt x="20" y="248"/>
                    </a:cubicBezTo>
                    <a:cubicBezTo>
                      <a:pt x="20" y="248"/>
                      <a:pt x="19" y="248"/>
                      <a:pt x="18" y="248"/>
                    </a:cubicBezTo>
                    <a:cubicBezTo>
                      <a:pt x="10" y="246"/>
                      <a:pt x="5" y="240"/>
                      <a:pt x="4" y="233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192"/>
                      <a:pt x="1" y="187"/>
                      <a:pt x="4" y="183"/>
                    </a:cubicBezTo>
                    <a:cubicBezTo>
                      <a:pt x="7" y="179"/>
                      <a:pt x="11" y="177"/>
                      <a:pt x="16" y="176"/>
                    </a:cubicBezTo>
                    <a:cubicBezTo>
                      <a:pt x="32" y="175"/>
                      <a:pt x="32" y="175"/>
                      <a:pt x="32" y="175"/>
                    </a:cubicBezTo>
                    <a:cubicBezTo>
                      <a:pt x="32" y="171"/>
                      <a:pt x="33" y="167"/>
                      <a:pt x="33" y="164"/>
                    </a:cubicBezTo>
                    <a:cubicBezTo>
                      <a:pt x="18" y="157"/>
                      <a:pt x="18" y="157"/>
                      <a:pt x="18" y="157"/>
                    </a:cubicBezTo>
                    <a:cubicBezTo>
                      <a:pt x="10" y="153"/>
                      <a:pt x="6" y="143"/>
                      <a:pt x="10" y="133"/>
                    </a:cubicBezTo>
                    <a:cubicBezTo>
                      <a:pt x="26" y="100"/>
                      <a:pt x="26" y="100"/>
                      <a:pt x="26" y="100"/>
                    </a:cubicBezTo>
                    <a:cubicBezTo>
                      <a:pt x="27" y="96"/>
                      <a:pt x="31" y="92"/>
                      <a:pt x="35" y="91"/>
                    </a:cubicBezTo>
                    <a:cubicBezTo>
                      <a:pt x="39" y="89"/>
                      <a:pt x="44" y="89"/>
                      <a:pt x="49" y="91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4" y="94"/>
                      <a:pt x="66" y="91"/>
                      <a:pt x="69" y="88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56" y="71"/>
                      <a:pt x="55" y="66"/>
                      <a:pt x="56" y="62"/>
                    </a:cubicBezTo>
                    <a:cubicBezTo>
                      <a:pt x="56" y="57"/>
                      <a:pt x="59" y="53"/>
                      <a:pt x="63" y="50"/>
                    </a:cubicBezTo>
                    <a:cubicBezTo>
                      <a:pt x="93" y="29"/>
                      <a:pt x="93" y="29"/>
                      <a:pt x="93" y="29"/>
                    </a:cubicBezTo>
                    <a:cubicBezTo>
                      <a:pt x="97" y="26"/>
                      <a:pt x="102" y="25"/>
                      <a:pt x="106" y="25"/>
                    </a:cubicBezTo>
                    <a:cubicBezTo>
                      <a:pt x="111" y="26"/>
                      <a:pt x="114" y="29"/>
                      <a:pt x="117" y="32"/>
                    </a:cubicBezTo>
                    <a:cubicBezTo>
                      <a:pt x="126" y="44"/>
                      <a:pt x="126" y="44"/>
                      <a:pt x="126" y="44"/>
                    </a:cubicBezTo>
                    <a:cubicBezTo>
                      <a:pt x="130" y="43"/>
                      <a:pt x="133" y="41"/>
                      <a:pt x="137" y="40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4" y="14"/>
                      <a:pt x="140" y="6"/>
                      <a:pt x="150" y="4"/>
                    </a:cubicBezTo>
                    <a:cubicBezTo>
                      <a:pt x="150" y="4"/>
                      <a:pt x="150" y="4"/>
                      <a:pt x="150" y="4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97" y="0"/>
                      <a:pt x="205" y="6"/>
                      <a:pt x="206" y="15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12" y="32"/>
                      <a:pt x="216" y="32"/>
                      <a:pt x="220" y="33"/>
                    </a:cubicBezTo>
                    <a:cubicBezTo>
                      <a:pt x="226" y="18"/>
                      <a:pt x="226" y="18"/>
                      <a:pt x="226" y="18"/>
                    </a:cubicBezTo>
                    <a:cubicBezTo>
                      <a:pt x="227" y="14"/>
                      <a:pt x="231" y="10"/>
                      <a:pt x="235" y="9"/>
                    </a:cubicBezTo>
                    <a:cubicBezTo>
                      <a:pt x="240" y="7"/>
                      <a:pt x="245" y="7"/>
                      <a:pt x="249" y="9"/>
                    </a:cubicBezTo>
                    <a:cubicBezTo>
                      <a:pt x="282" y="24"/>
                      <a:pt x="282" y="24"/>
                      <a:pt x="282" y="24"/>
                    </a:cubicBezTo>
                    <a:cubicBezTo>
                      <a:pt x="286" y="26"/>
                      <a:pt x="290" y="29"/>
                      <a:pt x="292" y="33"/>
                    </a:cubicBezTo>
                    <a:cubicBezTo>
                      <a:pt x="294" y="37"/>
                      <a:pt x="294" y="42"/>
                      <a:pt x="292" y="47"/>
                    </a:cubicBezTo>
                    <a:cubicBezTo>
                      <a:pt x="292" y="48"/>
                      <a:pt x="292" y="48"/>
                      <a:pt x="292" y="48"/>
                    </a:cubicBezTo>
                    <a:cubicBezTo>
                      <a:pt x="285" y="61"/>
                      <a:pt x="285" y="61"/>
                      <a:pt x="285" y="61"/>
                    </a:cubicBezTo>
                    <a:cubicBezTo>
                      <a:pt x="286" y="61"/>
                      <a:pt x="286" y="61"/>
                      <a:pt x="286" y="62"/>
                    </a:cubicBezTo>
                    <a:cubicBezTo>
                      <a:pt x="289" y="64"/>
                      <a:pt x="292" y="66"/>
                      <a:pt x="295" y="68"/>
                    </a:cubicBezTo>
                    <a:cubicBezTo>
                      <a:pt x="307" y="59"/>
                      <a:pt x="307" y="59"/>
                      <a:pt x="307" y="59"/>
                    </a:cubicBezTo>
                    <a:cubicBezTo>
                      <a:pt x="315" y="53"/>
                      <a:pt x="325" y="54"/>
                      <a:pt x="332" y="62"/>
                    </a:cubicBezTo>
                    <a:cubicBezTo>
                      <a:pt x="354" y="94"/>
                      <a:pt x="354" y="94"/>
                      <a:pt x="354" y="94"/>
                    </a:cubicBezTo>
                    <a:cubicBezTo>
                      <a:pt x="359" y="101"/>
                      <a:pt x="357" y="112"/>
                      <a:pt x="350" y="117"/>
                    </a:cubicBezTo>
                    <a:cubicBezTo>
                      <a:pt x="338" y="126"/>
                      <a:pt x="338" y="126"/>
                      <a:pt x="338" y="126"/>
                    </a:cubicBezTo>
                    <a:cubicBezTo>
                      <a:pt x="339" y="130"/>
                      <a:pt x="341" y="133"/>
                      <a:pt x="342" y="137"/>
                    </a:cubicBezTo>
                    <a:cubicBezTo>
                      <a:pt x="359" y="135"/>
                      <a:pt x="359" y="135"/>
                      <a:pt x="359" y="135"/>
                    </a:cubicBezTo>
                    <a:cubicBezTo>
                      <a:pt x="367" y="135"/>
                      <a:pt x="375" y="141"/>
                      <a:pt x="377" y="149"/>
                    </a:cubicBezTo>
                    <a:cubicBezTo>
                      <a:pt x="378" y="151"/>
                      <a:pt x="378" y="151"/>
                      <a:pt x="378" y="151"/>
                    </a:cubicBezTo>
                    <a:cubicBezTo>
                      <a:pt x="382" y="189"/>
                      <a:pt x="382" y="189"/>
                      <a:pt x="382" y="189"/>
                    </a:cubicBezTo>
                    <a:cubicBezTo>
                      <a:pt x="382" y="197"/>
                      <a:pt x="376" y="207"/>
                      <a:pt x="365" y="207"/>
                    </a:cubicBezTo>
                    <a:cubicBezTo>
                      <a:pt x="351" y="209"/>
                      <a:pt x="351" y="209"/>
                      <a:pt x="351" y="209"/>
                    </a:cubicBezTo>
                    <a:cubicBezTo>
                      <a:pt x="351" y="213"/>
                      <a:pt x="350" y="216"/>
                      <a:pt x="349" y="220"/>
                    </a:cubicBezTo>
                    <a:cubicBezTo>
                      <a:pt x="365" y="227"/>
                      <a:pt x="365" y="227"/>
                      <a:pt x="365" y="227"/>
                    </a:cubicBezTo>
                    <a:cubicBezTo>
                      <a:pt x="365" y="227"/>
                      <a:pt x="366" y="227"/>
                      <a:pt x="366" y="228"/>
                    </a:cubicBezTo>
                    <a:cubicBezTo>
                      <a:pt x="374" y="233"/>
                      <a:pt x="377" y="242"/>
                      <a:pt x="373" y="250"/>
                    </a:cubicBezTo>
                    <a:cubicBezTo>
                      <a:pt x="358" y="284"/>
                      <a:pt x="358" y="284"/>
                      <a:pt x="358" y="284"/>
                    </a:cubicBezTo>
                    <a:cubicBezTo>
                      <a:pt x="356" y="288"/>
                      <a:pt x="353" y="292"/>
                      <a:pt x="348" y="294"/>
                    </a:cubicBezTo>
                    <a:cubicBezTo>
                      <a:pt x="344" y="295"/>
                      <a:pt x="339" y="295"/>
                      <a:pt x="335" y="293"/>
                    </a:cubicBezTo>
                    <a:cubicBezTo>
                      <a:pt x="321" y="287"/>
                      <a:pt x="321" y="287"/>
                      <a:pt x="321" y="287"/>
                    </a:cubicBezTo>
                    <a:cubicBezTo>
                      <a:pt x="319" y="290"/>
                      <a:pt x="317" y="293"/>
                      <a:pt x="314" y="296"/>
                    </a:cubicBezTo>
                    <a:cubicBezTo>
                      <a:pt x="324" y="310"/>
                      <a:pt x="324" y="310"/>
                      <a:pt x="324" y="310"/>
                    </a:cubicBezTo>
                    <a:cubicBezTo>
                      <a:pt x="327" y="314"/>
                      <a:pt x="328" y="319"/>
                      <a:pt x="327" y="323"/>
                    </a:cubicBezTo>
                    <a:cubicBezTo>
                      <a:pt x="327" y="328"/>
                      <a:pt x="324" y="332"/>
                      <a:pt x="320" y="335"/>
                    </a:cubicBezTo>
                    <a:cubicBezTo>
                      <a:pt x="290" y="357"/>
                      <a:pt x="290" y="357"/>
                      <a:pt x="290" y="357"/>
                    </a:cubicBezTo>
                    <a:cubicBezTo>
                      <a:pt x="282" y="362"/>
                      <a:pt x="271" y="360"/>
                      <a:pt x="265" y="352"/>
                    </a:cubicBezTo>
                    <a:cubicBezTo>
                      <a:pt x="256" y="340"/>
                      <a:pt x="256" y="340"/>
                      <a:pt x="256" y="340"/>
                    </a:cubicBezTo>
                    <a:cubicBezTo>
                      <a:pt x="253" y="341"/>
                      <a:pt x="250" y="343"/>
                      <a:pt x="246" y="344"/>
                    </a:cubicBezTo>
                    <a:cubicBezTo>
                      <a:pt x="248" y="361"/>
                      <a:pt x="248" y="361"/>
                      <a:pt x="248" y="361"/>
                    </a:cubicBezTo>
                    <a:cubicBezTo>
                      <a:pt x="249" y="371"/>
                      <a:pt x="242" y="380"/>
                      <a:pt x="232" y="381"/>
                    </a:cubicBezTo>
                    <a:cubicBezTo>
                      <a:pt x="195" y="384"/>
                      <a:pt x="195" y="384"/>
                      <a:pt x="195" y="384"/>
                    </a:cubicBezTo>
                    <a:cubicBezTo>
                      <a:pt x="195" y="384"/>
                      <a:pt x="194" y="384"/>
                      <a:pt x="193" y="384"/>
                    </a:cubicBezTo>
                    <a:close/>
                    <a:moveTo>
                      <a:pt x="192" y="367"/>
                    </a:moveTo>
                    <a:cubicBezTo>
                      <a:pt x="192" y="368"/>
                      <a:pt x="193" y="368"/>
                      <a:pt x="194" y="368"/>
                    </a:cubicBezTo>
                    <a:cubicBezTo>
                      <a:pt x="230" y="365"/>
                      <a:pt x="230" y="365"/>
                      <a:pt x="230" y="365"/>
                    </a:cubicBezTo>
                    <a:cubicBezTo>
                      <a:pt x="231" y="365"/>
                      <a:pt x="232" y="364"/>
                      <a:pt x="232" y="363"/>
                    </a:cubicBezTo>
                    <a:cubicBezTo>
                      <a:pt x="229" y="333"/>
                      <a:pt x="229" y="333"/>
                      <a:pt x="229" y="333"/>
                    </a:cubicBezTo>
                    <a:cubicBezTo>
                      <a:pt x="236" y="330"/>
                      <a:pt x="236" y="330"/>
                      <a:pt x="236" y="330"/>
                    </a:cubicBezTo>
                    <a:cubicBezTo>
                      <a:pt x="243" y="328"/>
                      <a:pt x="249" y="326"/>
                      <a:pt x="254" y="323"/>
                    </a:cubicBezTo>
                    <a:cubicBezTo>
                      <a:pt x="261" y="319"/>
                      <a:pt x="261" y="319"/>
                      <a:pt x="261" y="319"/>
                    </a:cubicBezTo>
                    <a:cubicBezTo>
                      <a:pt x="278" y="343"/>
                      <a:pt x="278" y="343"/>
                      <a:pt x="278" y="343"/>
                    </a:cubicBezTo>
                    <a:cubicBezTo>
                      <a:pt x="279" y="344"/>
                      <a:pt x="280" y="344"/>
                      <a:pt x="281" y="344"/>
                    </a:cubicBezTo>
                    <a:cubicBezTo>
                      <a:pt x="311" y="322"/>
                      <a:pt x="311" y="322"/>
                      <a:pt x="311" y="322"/>
                    </a:cubicBezTo>
                    <a:cubicBezTo>
                      <a:pt x="311" y="322"/>
                      <a:pt x="311" y="321"/>
                      <a:pt x="312" y="321"/>
                    </a:cubicBezTo>
                    <a:cubicBezTo>
                      <a:pt x="312" y="321"/>
                      <a:pt x="312" y="320"/>
                      <a:pt x="311" y="319"/>
                    </a:cubicBezTo>
                    <a:cubicBezTo>
                      <a:pt x="297" y="300"/>
                      <a:pt x="297" y="300"/>
                      <a:pt x="297" y="300"/>
                    </a:cubicBezTo>
                    <a:cubicBezTo>
                      <a:pt x="294" y="295"/>
                      <a:pt x="294" y="295"/>
                      <a:pt x="294" y="295"/>
                    </a:cubicBezTo>
                    <a:cubicBezTo>
                      <a:pt x="298" y="290"/>
                      <a:pt x="298" y="290"/>
                      <a:pt x="298" y="290"/>
                    </a:cubicBezTo>
                    <a:cubicBezTo>
                      <a:pt x="302" y="286"/>
                      <a:pt x="305" y="282"/>
                      <a:pt x="308" y="278"/>
                    </a:cubicBezTo>
                    <a:cubicBezTo>
                      <a:pt x="309" y="276"/>
                      <a:pt x="311" y="274"/>
                      <a:pt x="312" y="273"/>
                    </a:cubicBezTo>
                    <a:cubicBezTo>
                      <a:pt x="316" y="268"/>
                      <a:pt x="316" y="268"/>
                      <a:pt x="316" y="268"/>
                    </a:cubicBezTo>
                    <a:cubicBezTo>
                      <a:pt x="341" y="279"/>
                      <a:pt x="341" y="279"/>
                      <a:pt x="341" y="279"/>
                    </a:cubicBezTo>
                    <a:cubicBezTo>
                      <a:pt x="342" y="279"/>
                      <a:pt x="342" y="279"/>
                      <a:pt x="342" y="279"/>
                    </a:cubicBezTo>
                    <a:cubicBezTo>
                      <a:pt x="343" y="279"/>
                      <a:pt x="343" y="278"/>
                      <a:pt x="344" y="278"/>
                    </a:cubicBezTo>
                    <a:cubicBezTo>
                      <a:pt x="358" y="244"/>
                      <a:pt x="358" y="244"/>
                      <a:pt x="358" y="244"/>
                    </a:cubicBezTo>
                    <a:cubicBezTo>
                      <a:pt x="359" y="243"/>
                      <a:pt x="358" y="242"/>
                      <a:pt x="358" y="241"/>
                    </a:cubicBezTo>
                    <a:cubicBezTo>
                      <a:pt x="357" y="241"/>
                      <a:pt x="357" y="241"/>
                      <a:pt x="357" y="241"/>
                    </a:cubicBezTo>
                    <a:cubicBezTo>
                      <a:pt x="357" y="241"/>
                      <a:pt x="357" y="241"/>
                      <a:pt x="357" y="241"/>
                    </a:cubicBezTo>
                    <a:cubicBezTo>
                      <a:pt x="331" y="229"/>
                      <a:pt x="331" y="229"/>
                      <a:pt x="331" y="229"/>
                    </a:cubicBezTo>
                    <a:cubicBezTo>
                      <a:pt x="332" y="223"/>
                      <a:pt x="332" y="223"/>
                      <a:pt x="332" y="223"/>
                    </a:cubicBezTo>
                    <a:cubicBezTo>
                      <a:pt x="334" y="216"/>
                      <a:pt x="335" y="209"/>
                      <a:pt x="335" y="202"/>
                    </a:cubicBezTo>
                    <a:cubicBezTo>
                      <a:pt x="335" y="195"/>
                      <a:pt x="335" y="195"/>
                      <a:pt x="335" y="195"/>
                    </a:cubicBezTo>
                    <a:cubicBezTo>
                      <a:pt x="365" y="191"/>
                      <a:pt x="365" y="191"/>
                      <a:pt x="365" y="191"/>
                    </a:cubicBezTo>
                    <a:cubicBezTo>
                      <a:pt x="365" y="191"/>
                      <a:pt x="366" y="190"/>
                      <a:pt x="366" y="189"/>
                    </a:cubicBezTo>
                    <a:cubicBezTo>
                      <a:pt x="362" y="153"/>
                      <a:pt x="362" y="153"/>
                      <a:pt x="362" y="153"/>
                    </a:cubicBezTo>
                    <a:cubicBezTo>
                      <a:pt x="361" y="153"/>
                      <a:pt x="361" y="151"/>
                      <a:pt x="359" y="151"/>
                    </a:cubicBezTo>
                    <a:cubicBezTo>
                      <a:pt x="331" y="154"/>
                      <a:pt x="331" y="154"/>
                      <a:pt x="331" y="154"/>
                    </a:cubicBezTo>
                    <a:cubicBezTo>
                      <a:pt x="329" y="148"/>
                      <a:pt x="329" y="148"/>
                      <a:pt x="329" y="148"/>
                    </a:cubicBezTo>
                    <a:cubicBezTo>
                      <a:pt x="327" y="141"/>
                      <a:pt x="324" y="133"/>
                      <a:pt x="321" y="127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40" y="105"/>
                      <a:pt x="340" y="105"/>
                      <a:pt x="340" y="105"/>
                    </a:cubicBezTo>
                    <a:cubicBezTo>
                      <a:pt x="341" y="104"/>
                      <a:pt x="341" y="103"/>
                      <a:pt x="341" y="102"/>
                    </a:cubicBezTo>
                    <a:cubicBezTo>
                      <a:pt x="319" y="72"/>
                      <a:pt x="319" y="72"/>
                      <a:pt x="319" y="72"/>
                    </a:cubicBezTo>
                    <a:cubicBezTo>
                      <a:pt x="318" y="71"/>
                      <a:pt x="317" y="71"/>
                      <a:pt x="317" y="71"/>
                    </a:cubicBezTo>
                    <a:cubicBezTo>
                      <a:pt x="295" y="88"/>
                      <a:pt x="295" y="88"/>
                      <a:pt x="295" y="88"/>
                    </a:cubicBezTo>
                    <a:cubicBezTo>
                      <a:pt x="290" y="84"/>
                      <a:pt x="290" y="84"/>
                      <a:pt x="290" y="84"/>
                    </a:cubicBezTo>
                    <a:cubicBezTo>
                      <a:pt x="286" y="81"/>
                      <a:pt x="281" y="78"/>
                      <a:pt x="277" y="74"/>
                    </a:cubicBezTo>
                    <a:cubicBezTo>
                      <a:pt x="275" y="73"/>
                      <a:pt x="273" y="71"/>
                      <a:pt x="270" y="70"/>
                    </a:cubicBezTo>
                    <a:cubicBezTo>
                      <a:pt x="265" y="66"/>
                      <a:pt x="265" y="66"/>
                      <a:pt x="265" y="66"/>
                    </a:cubicBezTo>
                    <a:cubicBezTo>
                      <a:pt x="278" y="41"/>
                      <a:pt x="278" y="41"/>
                      <a:pt x="278" y="41"/>
                    </a:cubicBezTo>
                    <a:cubicBezTo>
                      <a:pt x="278" y="41"/>
                      <a:pt x="278" y="40"/>
                      <a:pt x="278" y="40"/>
                    </a:cubicBezTo>
                    <a:cubicBezTo>
                      <a:pt x="278" y="40"/>
                      <a:pt x="277" y="40"/>
                      <a:pt x="277" y="40"/>
                    </a:cubicBezTo>
                    <a:cubicBezTo>
                      <a:pt x="276" y="39"/>
                      <a:pt x="276" y="39"/>
                      <a:pt x="276" y="39"/>
                    </a:cubicBezTo>
                    <a:cubicBezTo>
                      <a:pt x="242" y="23"/>
                      <a:pt x="242" y="23"/>
                      <a:pt x="242" y="23"/>
                    </a:cubicBezTo>
                    <a:cubicBezTo>
                      <a:pt x="242" y="23"/>
                      <a:pt x="242" y="23"/>
                      <a:pt x="241" y="23"/>
                    </a:cubicBezTo>
                    <a:cubicBezTo>
                      <a:pt x="241" y="23"/>
                      <a:pt x="241" y="24"/>
                      <a:pt x="241" y="24"/>
                    </a:cubicBezTo>
                    <a:cubicBezTo>
                      <a:pt x="241" y="24"/>
                      <a:pt x="241" y="24"/>
                      <a:pt x="241" y="24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2" y="50"/>
                      <a:pt x="222" y="50"/>
                      <a:pt x="222" y="50"/>
                    </a:cubicBezTo>
                    <a:cubicBezTo>
                      <a:pt x="217" y="48"/>
                      <a:pt x="211" y="48"/>
                      <a:pt x="205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0" y="17"/>
                      <a:pt x="190" y="17"/>
                      <a:pt x="190" y="17"/>
                    </a:cubicBezTo>
                    <a:cubicBezTo>
                      <a:pt x="190" y="16"/>
                      <a:pt x="189" y="16"/>
                      <a:pt x="188" y="16"/>
                    </a:cubicBezTo>
                    <a:cubicBezTo>
                      <a:pt x="152" y="20"/>
                      <a:pt x="152" y="20"/>
                      <a:pt x="152" y="20"/>
                    </a:cubicBezTo>
                    <a:cubicBezTo>
                      <a:pt x="151" y="20"/>
                      <a:pt x="151" y="21"/>
                      <a:pt x="151" y="23"/>
                    </a:cubicBezTo>
                    <a:cubicBezTo>
                      <a:pt x="154" y="51"/>
                      <a:pt x="154" y="51"/>
                      <a:pt x="154" y="51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1" y="55"/>
                      <a:pt x="133" y="59"/>
                      <a:pt x="128" y="61"/>
                    </a:cubicBezTo>
                    <a:cubicBezTo>
                      <a:pt x="122" y="64"/>
                      <a:pt x="122" y="64"/>
                      <a:pt x="122" y="64"/>
                    </a:cubicBezTo>
                    <a:cubicBezTo>
                      <a:pt x="103" y="41"/>
                      <a:pt x="103" y="41"/>
                      <a:pt x="103" y="41"/>
                    </a:cubicBezTo>
                    <a:cubicBezTo>
                      <a:pt x="103" y="41"/>
                      <a:pt x="103" y="41"/>
                      <a:pt x="103" y="42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4"/>
                      <a:pt x="72" y="64"/>
                    </a:cubicBezTo>
                    <a:cubicBezTo>
                      <a:pt x="72" y="64"/>
                      <a:pt x="72" y="65"/>
                      <a:pt x="72" y="65"/>
                    </a:cubicBezTo>
                    <a:cubicBezTo>
                      <a:pt x="72" y="65"/>
                      <a:pt x="72" y="65"/>
                      <a:pt x="72" y="65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84" y="94"/>
                      <a:pt x="84" y="94"/>
                      <a:pt x="84" y="94"/>
                    </a:cubicBezTo>
                    <a:cubicBezTo>
                      <a:pt x="80" y="99"/>
                      <a:pt x="77" y="103"/>
                      <a:pt x="73" y="108"/>
                    </a:cubicBezTo>
                    <a:cubicBezTo>
                      <a:pt x="67" y="117"/>
                      <a:pt x="67" y="117"/>
                      <a:pt x="67" y="117"/>
                    </a:cubicBezTo>
                    <a:cubicBezTo>
                      <a:pt x="41" y="106"/>
                      <a:pt x="41" y="106"/>
                      <a:pt x="41" y="106"/>
                    </a:cubicBezTo>
                    <a:cubicBezTo>
                      <a:pt x="41" y="106"/>
                      <a:pt x="40" y="106"/>
                      <a:pt x="40" y="106"/>
                    </a:cubicBezTo>
                    <a:cubicBezTo>
                      <a:pt x="25" y="140"/>
                      <a:pt x="25" y="140"/>
                      <a:pt x="25" y="140"/>
                    </a:cubicBezTo>
                    <a:cubicBezTo>
                      <a:pt x="24" y="142"/>
                      <a:pt x="25" y="142"/>
                      <a:pt x="25" y="143"/>
                    </a:cubicBezTo>
                    <a:cubicBezTo>
                      <a:pt x="52" y="154"/>
                      <a:pt x="52" y="154"/>
                      <a:pt x="52" y="154"/>
                    </a:cubicBezTo>
                    <a:cubicBezTo>
                      <a:pt x="50" y="161"/>
                      <a:pt x="50" y="161"/>
                      <a:pt x="50" y="161"/>
                    </a:cubicBezTo>
                    <a:cubicBezTo>
                      <a:pt x="49" y="167"/>
                      <a:pt x="47" y="175"/>
                      <a:pt x="47" y="182"/>
                    </a:cubicBezTo>
                    <a:cubicBezTo>
                      <a:pt x="47" y="189"/>
                      <a:pt x="47" y="189"/>
                      <a:pt x="47" y="189"/>
                    </a:cubicBezTo>
                    <a:cubicBezTo>
                      <a:pt x="18" y="192"/>
                      <a:pt x="18" y="192"/>
                      <a:pt x="18" y="192"/>
                    </a:cubicBezTo>
                    <a:cubicBezTo>
                      <a:pt x="17" y="192"/>
                      <a:pt x="17" y="193"/>
                      <a:pt x="16" y="193"/>
                    </a:cubicBezTo>
                    <a:cubicBezTo>
                      <a:pt x="16" y="193"/>
                      <a:pt x="16" y="194"/>
                      <a:pt x="16" y="195"/>
                    </a:cubicBezTo>
                    <a:cubicBezTo>
                      <a:pt x="20" y="231"/>
                      <a:pt x="20" y="231"/>
                      <a:pt x="20" y="231"/>
                    </a:cubicBezTo>
                    <a:cubicBezTo>
                      <a:pt x="20" y="232"/>
                      <a:pt x="21" y="232"/>
                      <a:pt x="22" y="232"/>
                    </a:cubicBezTo>
                    <a:cubicBezTo>
                      <a:pt x="22" y="233"/>
                      <a:pt x="22" y="233"/>
                      <a:pt x="22" y="233"/>
                    </a:cubicBezTo>
                    <a:cubicBezTo>
                      <a:pt x="22" y="233"/>
                      <a:pt x="22" y="233"/>
                      <a:pt x="22" y="233"/>
                    </a:cubicBezTo>
                    <a:cubicBezTo>
                      <a:pt x="51" y="229"/>
                      <a:pt x="51" y="229"/>
                      <a:pt x="51" y="229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56" y="242"/>
                      <a:pt x="59" y="250"/>
                      <a:pt x="62" y="257"/>
                    </a:cubicBezTo>
                    <a:cubicBezTo>
                      <a:pt x="65" y="263"/>
                      <a:pt x="65" y="263"/>
                      <a:pt x="65" y="263"/>
                    </a:cubicBezTo>
                    <a:cubicBezTo>
                      <a:pt x="44" y="279"/>
                      <a:pt x="44" y="279"/>
                      <a:pt x="44" y="279"/>
                    </a:cubicBezTo>
                    <a:cubicBezTo>
                      <a:pt x="43" y="279"/>
                      <a:pt x="43" y="279"/>
                      <a:pt x="43" y="28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41" y="281"/>
                      <a:pt x="41" y="281"/>
                      <a:pt x="41" y="281"/>
                    </a:cubicBezTo>
                    <a:cubicBezTo>
                      <a:pt x="40" y="282"/>
                      <a:pt x="40" y="283"/>
                      <a:pt x="40" y="284"/>
                    </a:cubicBezTo>
                    <a:cubicBezTo>
                      <a:pt x="63" y="313"/>
                      <a:pt x="63" y="313"/>
                      <a:pt x="63" y="313"/>
                    </a:cubicBezTo>
                    <a:cubicBezTo>
                      <a:pt x="63" y="314"/>
                      <a:pt x="64" y="314"/>
                      <a:pt x="65" y="313"/>
                    </a:cubicBezTo>
                    <a:cubicBezTo>
                      <a:pt x="89" y="295"/>
                      <a:pt x="89" y="295"/>
                      <a:pt x="89" y="295"/>
                    </a:cubicBezTo>
                    <a:cubicBezTo>
                      <a:pt x="94" y="300"/>
                      <a:pt x="94" y="300"/>
                      <a:pt x="94" y="300"/>
                    </a:cubicBezTo>
                    <a:cubicBezTo>
                      <a:pt x="99" y="305"/>
                      <a:pt x="104" y="309"/>
                      <a:pt x="111" y="314"/>
                    </a:cubicBezTo>
                    <a:cubicBezTo>
                      <a:pt x="117" y="317"/>
                      <a:pt x="117" y="317"/>
                      <a:pt x="117" y="317"/>
                    </a:cubicBezTo>
                    <a:cubicBezTo>
                      <a:pt x="105" y="344"/>
                      <a:pt x="105" y="344"/>
                      <a:pt x="105" y="344"/>
                    </a:cubicBezTo>
                    <a:cubicBezTo>
                      <a:pt x="104" y="344"/>
                      <a:pt x="104" y="345"/>
                      <a:pt x="105" y="345"/>
                    </a:cubicBezTo>
                    <a:cubicBezTo>
                      <a:pt x="105" y="346"/>
                      <a:pt x="105" y="346"/>
                      <a:pt x="106" y="346"/>
                    </a:cubicBezTo>
                    <a:cubicBezTo>
                      <a:pt x="139" y="362"/>
                      <a:pt x="139" y="362"/>
                      <a:pt x="139" y="362"/>
                    </a:cubicBezTo>
                    <a:cubicBezTo>
                      <a:pt x="139" y="362"/>
                      <a:pt x="140" y="362"/>
                      <a:pt x="140" y="362"/>
                    </a:cubicBezTo>
                    <a:cubicBezTo>
                      <a:pt x="141" y="362"/>
                      <a:pt x="141" y="361"/>
                      <a:pt x="141" y="361"/>
                    </a:cubicBezTo>
                    <a:cubicBezTo>
                      <a:pt x="154" y="333"/>
                      <a:pt x="154" y="333"/>
                      <a:pt x="154" y="333"/>
                    </a:cubicBezTo>
                    <a:cubicBezTo>
                      <a:pt x="161" y="334"/>
                      <a:pt x="161" y="334"/>
                      <a:pt x="161" y="334"/>
                    </a:cubicBezTo>
                    <a:cubicBezTo>
                      <a:pt x="167" y="335"/>
                      <a:pt x="175" y="337"/>
                      <a:pt x="181" y="337"/>
                    </a:cubicBezTo>
                    <a:cubicBezTo>
                      <a:pt x="189" y="337"/>
                      <a:pt x="189" y="337"/>
                      <a:pt x="189" y="337"/>
                    </a:cubicBezTo>
                    <a:cubicBezTo>
                      <a:pt x="190" y="349"/>
                      <a:pt x="190" y="349"/>
                      <a:pt x="190" y="349"/>
                    </a:cubicBezTo>
                    <a:cubicBezTo>
                      <a:pt x="192" y="366"/>
                      <a:pt x="192" y="366"/>
                      <a:pt x="192" y="366"/>
                    </a:cubicBezTo>
                    <a:cubicBezTo>
                      <a:pt x="192" y="366"/>
                      <a:pt x="192" y="366"/>
                      <a:pt x="192" y="366"/>
                    </a:cubicBezTo>
                    <a:cubicBezTo>
                      <a:pt x="192" y="366"/>
                      <a:pt x="192" y="366"/>
                      <a:pt x="192" y="366"/>
                    </a:cubicBezTo>
                    <a:lnTo>
                      <a:pt x="192" y="367"/>
                    </a:lnTo>
                    <a:close/>
                    <a:moveTo>
                      <a:pt x="360" y="236"/>
                    </a:moveTo>
                    <a:cubicBezTo>
                      <a:pt x="359" y="237"/>
                      <a:pt x="359" y="237"/>
                      <a:pt x="359" y="237"/>
                    </a:cubicBezTo>
                    <a:cubicBezTo>
                      <a:pt x="361" y="234"/>
                      <a:pt x="361" y="234"/>
                      <a:pt x="361" y="234"/>
                    </a:cubicBezTo>
                    <a:lnTo>
                      <a:pt x="360" y="236"/>
                    </a:lnTo>
                    <a:close/>
                    <a:moveTo>
                      <a:pt x="191" y="293"/>
                    </a:moveTo>
                    <a:cubicBezTo>
                      <a:pt x="135" y="293"/>
                      <a:pt x="90" y="248"/>
                      <a:pt x="90" y="192"/>
                    </a:cubicBezTo>
                    <a:cubicBezTo>
                      <a:pt x="90" y="137"/>
                      <a:pt x="135" y="91"/>
                      <a:pt x="191" y="91"/>
                    </a:cubicBezTo>
                    <a:cubicBezTo>
                      <a:pt x="246" y="91"/>
                      <a:pt x="292" y="137"/>
                      <a:pt x="292" y="192"/>
                    </a:cubicBezTo>
                    <a:cubicBezTo>
                      <a:pt x="292" y="248"/>
                      <a:pt x="246" y="293"/>
                      <a:pt x="191" y="293"/>
                    </a:cubicBezTo>
                    <a:close/>
                    <a:moveTo>
                      <a:pt x="191" y="107"/>
                    </a:moveTo>
                    <a:cubicBezTo>
                      <a:pt x="144" y="107"/>
                      <a:pt x="106" y="145"/>
                      <a:pt x="106" y="192"/>
                    </a:cubicBezTo>
                    <a:cubicBezTo>
                      <a:pt x="106" y="239"/>
                      <a:pt x="144" y="277"/>
                      <a:pt x="191" y="277"/>
                    </a:cubicBezTo>
                    <a:cubicBezTo>
                      <a:pt x="238" y="277"/>
                      <a:pt x="276" y="239"/>
                      <a:pt x="276" y="192"/>
                    </a:cubicBezTo>
                    <a:cubicBezTo>
                      <a:pt x="276" y="145"/>
                      <a:pt x="238" y="107"/>
                      <a:pt x="191" y="107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47" name="Freeform 5">
            <a:extLst>
              <a:ext uri="{FF2B5EF4-FFF2-40B4-BE49-F238E27FC236}">
                <a16:creationId xmlns:a16="http://schemas.microsoft.com/office/drawing/2014/main" xmlns="" id="{0D9304AB-A3DD-E34C-9E3E-372F3998FA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48348" y="3501456"/>
            <a:ext cx="2502845" cy="1170572"/>
          </a:xfrm>
          <a:custGeom>
            <a:avLst/>
            <a:gdLst>
              <a:gd name="T0" fmla="*/ 242 w 386"/>
              <a:gd name="T1" fmla="*/ 244 h 244"/>
              <a:gd name="T2" fmla="*/ 241 w 386"/>
              <a:gd name="T3" fmla="*/ 244 h 244"/>
              <a:gd name="T4" fmla="*/ 196 w 386"/>
              <a:gd name="T5" fmla="*/ 226 h 244"/>
              <a:gd name="T6" fmla="*/ 146 w 386"/>
              <a:gd name="T7" fmla="*/ 238 h 244"/>
              <a:gd name="T8" fmla="*/ 86 w 386"/>
              <a:gd name="T9" fmla="*/ 216 h 244"/>
              <a:gd name="T10" fmla="*/ 62 w 386"/>
              <a:gd name="T11" fmla="*/ 220 h 244"/>
              <a:gd name="T12" fmla="*/ 1 w 386"/>
              <a:gd name="T13" fmla="*/ 158 h 244"/>
              <a:gd name="T14" fmla="*/ 65 w 386"/>
              <a:gd name="T15" fmla="*/ 98 h 244"/>
              <a:gd name="T16" fmla="*/ 72 w 386"/>
              <a:gd name="T17" fmla="*/ 99 h 244"/>
              <a:gd name="T18" fmla="*/ 146 w 386"/>
              <a:gd name="T19" fmla="*/ 47 h 244"/>
              <a:gd name="T20" fmla="*/ 169 w 386"/>
              <a:gd name="T21" fmla="*/ 51 h 244"/>
              <a:gd name="T22" fmla="*/ 249 w 386"/>
              <a:gd name="T23" fmla="*/ 1 h 244"/>
              <a:gd name="T24" fmla="*/ 333 w 386"/>
              <a:gd name="T25" fmla="*/ 79 h 244"/>
              <a:gd name="T26" fmla="*/ 385 w 386"/>
              <a:gd name="T27" fmla="*/ 152 h 244"/>
              <a:gd name="T28" fmla="*/ 362 w 386"/>
              <a:gd name="T29" fmla="*/ 205 h 244"/>
              <a:gd name="T30" fmla="*/ 319 w 386"/>
              <a:gd name="T31" fmla="*/ 222 h 244"/>
              <a:gd name="T32" fmla="*/ 298 w 386"/>
              <a:gd name="T33" fmla="*/ 217 h 244"/>
              <a:gd name="T34" fmla="*/ 242 w 386"/>
              <a:gd name="T35" fmla="*/ 244 h 244"/>
              <a:gd name="T36" fmla="*/ 199 w 386"/>
              <a:gd name="T37" fmla="*/ 206 h 244"/>
              <a:gd name="T38" fmla="*/ 203 w 386"/>
              <a:gd name="T39" fmla="*/ 211 h 244"/>
              <a:gd name="T40" fmla="*/ 241 w 386"/>
              <a:gd name="T41" fmla="*/ 228 h 244"/>
              <a:gd name="T42" fmla="*/ 288 w 386"/>
              <a:gd name="T43" fmla="*/ 203 h 244"/>
              <a:gd name="T44" fmla="*/ 293 w 386"/>
              <a:gd name="T45" fmla="*/ 196 h 244"/>
              <a:gd name="T46" fmla="*/ 299 w 386"/>
              <a:gd name="T47" fmla="*/ 200 h 244"/>
              <a:gd name="T48" fmla="*/ 320 w 386"/>
              <a:gd name="T49" fmla="*/ 206 h 244"/>
              <a:gd name="T50" fmla="*/ 351 w 386"/>
              <a:gd name="T51" fmla="*/ 193 h 244"/>
              <a:gd name="T52" fmla="*/ 369 w 386"/>
              <a:gd name="T53" fmla="*/ 151 h 244"/>
              <a:gd name="T54" fmla="*/ 325 w 386"/>
              <a:gd name="T55" fmla="*/ 94 h 244"/>
              <a:gd name="T56" fmla="*/ 319 w 386"/>
              <a:gd name="T57" fmla="*/ 93 h 244"/>
              <a:gd name="T58" fmla="*/ 318 w 386"/>
              <a:gd name="T59" fmla="*/ 87 h 244"/>
              <a:gd name="T60" fmla="*/ 248 w 386"/>
              <a:gd name="T61" fmla="*/ 17 h 244"/>
              <a:gd name="T62" fmla="*/ 248 w 386"/>
              <a:gd name="T63" fmla="*/ 17 h 244"/>
              <a:gd name="T64" fmla="*/ 181 w 386"/>
              <a:gd name="T65" fmla="*/ 64 h 244"/>
              <a:gd name="T66" fmla="*/ 177 w 386"/>
              <a:gd name="T67" fmla="*/ 72 h 244"/>
              <a:gd name="T68" fmla="*/ 170 w 386"/>
              <a:gd name="T69" fmla="*/ 69 h 244"/>
              <a:gd name="T70" fmla="*/ 145 w 386"/>
              <a:gd name="T71" fmla="*/ 63 h 244"/>
              <a:gd name="T72" fmla="*/ 85 w 386"/>
              <a:gd name="T73" fmla="*/ 110 h 244"/>
              <a:gd name="T74" fmla="*/ 84 w 386"/>
              <a:gd name="T75" fmla="*/ 118 h 244"/>
              <a:gd name="T76" fmla="*/ 76 w 386"/>
              <a:gd name="T77" fmla="*/ 116 h 244"/>
              <a:gd name="T78" fmla="*/ 64 w 386"/>
              <a:gd name="T79" fmla="*/ 114 h 244"/>
              <a:gd name="T80" fmla="*/ 17 w 386"/>
              <a:gd name="T81" fmla="*/ 158 h 244"/>
              <a:gd name="T82" fmla="*/ 62 w 386"/>
              <a:gd name="T83" fmla="*/ 204 h 244"/>
              <a:gd name="T84" fmla="*/ 84 w 386"/>
              <a:gd name="T85" fmla="*/ 199 h 244"/>
              <a:gd name="T86" fmla="*/ 89 w 386"/>
              <a:gd name="T87" fmla="*/ 197 h 244"/>
              <a:gd name="T88" fmla="*/ 94 w 386"/>
              <a:gd name="T89" fmla="*/ 201 h 244"/>
              <a:gd name="T90" fmla="*/ 147 w 386"/>
              <a:gd name="T91" fmla="*/ 222 h 244"/>
              <a:gd name="T92" fmla="*/ 193 w 386"/>
              <a:gd name="T93" fmla="*/ 210 h 244"/>
              <a:gd name="T94" fmla="*/ 199 w 386"/>
              <a:gd name="T95" fmla="*/ 20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6" h="244">
                <a:moveTo>
                  <a:pt x="242" y="244"/>
                </a:moveTo>
                <a:cubicBezTo>
                  <a:pt x="242" y="244"/>
                  <a:pt x="241" y="244"/>
                  <a:pt x="241" y="244"/>
                </a:cubicBezTo>
                <a:cubicBezTo>
                  <a:pt x="224" y="244"/>
                  <a:pt x="208" y="238"/>
                  <a:pt x="196" y="226"/>
                </a:cubicBezTo>
                <a:cubicBezTo>
                  <a:pt x="182" y="234"/>
                  <a:pt x="164" y="238"/>
                  <a:pt x="146" y="238"/>
                </a:cubicBezTo>
                <a:cubicBezTo>
                  <a:pt x="123" y="237"/>
                  <a:pt x="101" y="229"/>
                  <a:pt x="86" y="216"/>
                </a:cubicBezTo>
                <a:cubicBezTo>
                  <a:pt x="79" y="219"/>
                  <a:pt x="70" y="220"/>
                  <a:pt x="62" y="220"/>
                </a:cubicBezTo>
                <a:cubicBezTo>
                  <a:pt x="27" y="219"/>
                  <a:pt x="0" y="191"/>
                  <a:pt x="1" y="158"/>
                </a:cubicBezTo>
                <a:cubicBezTo>
                  <a:pt x="2" y="124"/>
                  <a:pt x="30" y="97"/>
                  <a:pt x="65" y="98"/>
                </a:cubicBezTo>
                <a:cubicBezTo>
                  <a:pt x="67" y="98"/>
                  <a:pt x="70" y="98"/>
                  <a:pt x="72" y="99"/>
                </a:cubicBezTo>
                <a:cubicBezTo>
                  <a:pt x="82" y="67"/>
                  <a:pt x="112" y="46"/>
                  <a:pt x="146" y="47"/>
                </a:cubicBezTo>
                <a:cubicBezTo>
                  <a:pt x="154" y="47"/>
                  <a:pt x="162" y="49"/>
                  <a:pt x="169" y="51"/>
                </a:cubicBezTo>
                <a:cubicBezTo>
                  <a:pt x="184" y="19"/>
                  <a:pt x="215" y="0"/>
                  <a:pt x="249" y="1"/>
                </a:cubicBezTo>
                <a:cubicBezTo>
                  <a:pt x="291" y="2"/>
                  <a:pt x="326" y="35"/>
                  <a:pt x="333" y="79"/>
                </a:cubicBezTo>
                <a:cubicBezTo>
                  <a:pt x="364" y="85"/>
                  <a:pt x="386" y="116"/>
                  <a:pt x="385" y="152"/>
                </a:cubicBezTo>
                <a:cubicBezTo>
                  <a:pt x="385" y="172"/>
                  <a:pt x="376" y="192"/>
                  <a:pt x="362" y="205"/>
                </a:cubicBezTo>
                <a:cubicBezTo>
                  <a:pt x="350" y="216"/>
                  <a:pt x="335" y="222"/>
                  <a:pt x="319" y="222"/>
                </a:cubicBezTo>
                <a:cubicBezTo>
                  <a:pt x="312" y="222"/>
                  <a:pt x="305" y="220"/>
                  <a:pt x="298" y="217"/>
                </a:cubicBezTo>
                <a:cubicBezTo>
                  <a:pt x="285" y="234"/>
                  <a:pt x="264" y="244"/>
                  <a:pt x="242" y="244"/>
                </a:cubicBezTo>
                <a:close/>
                <a:moveTo>
                  <a:pt x="199" y="206"/>
                </a:moveTo>
                <a:cubicBezTo>
                  <a:pt x="203" y="211"/>
                  <a:pt x="203" y="211"/>
                  <a:pt x="203" y="211"/>
                </a:cubicBezTo>
                <a:cubicBezTo>
                  <a:pt x="213" y="222"/>
                  <a:pt x="227" y="228"/>
                  <a:pt x="241" y="228"/>
                </a:cubicBezTo>
                <a:cubicBezTo>
                  <a:pt x="260" y="229"/>
                  <a:pt x="278" y="219"/>
                  <a:pt x="288" y="203"/>
                </a:cubicBezTo>
                <a:cubicBezTo>
                  <a:pt x="293" y="196"/>
                  <a:pt x="293" y="196"/>
                  <a:pt x="293" y="196"/>
                </a:cubicBezTo>
                <a:cubicBezTo>
                  <a:pt x="299" y="200"/>
                  <a:pt x="299" y="200"/>
                  <a:pt x="299" y="200"/>
                </a:cubicBezTo>
                <a:cubicBezTo>
                  <a:pt x="306" y="204"/>
                  <a:pt x="313" y="206"/>
                  <a:pt x="320" y="206"/>
                </a:cubicBezTo>
                <a:cubicBezTo>
                  <a:pt x="331" y="206"/>
                  <a:pt x="342" y="202"/>
                  <a:pt x="351" y="193"/>
                </a:cubicBezTo>
                <a:cubicBezTo>
                  <a:pt x="362" y="183"/>
                  <a:pt x="369" y="168"/>
                  <a:pt x="369" y="151"/>
                </a:cubicBezTo>
                <a:cubicBezTo>
                  <a:pt x="370" y="121"/>
                  <a:pt x="351" y="96"/>
                  <a:pt x="325" y="94"/>
                </a:cubicBezTo>
                <a:cubicBezTo>
                  <a:pt x="319" y="93"/>
                  <a:pt x="319" y="93"/>
                  <a:pt x="319" y="93"/>
                </a:cubicBezTo>
                <a:cubicBezTo>
                  <a:pt x="318" y="87"/>
                  <a:pt x="318" y="87"/>
                  <a:pt x="318" y="87"/>
                </a:cubicBezTo>
                <a:cubicBezTo>
                  <a:pt x="315" y="48"/>
                  <a:pt x="285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19" y="16"/>
                  <a:pt x="192" y="35"/>
                  <a:pt x="181" y="64"/>
                </a:cubicBezTo>
                <a:cubicBezTo>
                  <a:pt x="177" y="72"/>
                  <a:pt x="177" y="72"/>
                  <a:pt x="177" y="72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65"/>
                  <a:pt x="154" y="63"/>
                  <a:pt x="145" y="63"/>
                </a:cubicBezTo>
                <a:cubicBezTo>
                  <a:pt x="117" y="62"/>
                  <a:pt x="92" y="82"/>
                  <a:pt x="85" y="110"/>
                </a:cubicBezTo>
                <a:cubicBezTo>
                  <a:pt x="84" y="118"/>
                  <a:pt x="84" y="118"/>
                  <a:pt x="84" y="118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2" y="115"/>
                  <a:pt x="68" y="114"/>
                  <a:pt x="64" y="114"/>
                </a:cubicBezTo>
                <a:cubicBezTo>
                  <a:pt x="39" y="114"/>
                  <a:pt x="18" y="133"/>
                  <a:pt x="17" y="158"/>
                </a:cubicBezTo>
                <a:cubicBezTo>
                  <a:pt x="17" y="183"/>
                  <a:pt x="37" y="204"/>
                  <a:pt x="62" y="204"/>
                </a:cubicBezTo>
                <a:cubicBezTo>
                  <a:pt x="70" y="204"/>
                  <a:pt x="78" y="203"/>
                  <a:pt x="84" y="199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94" y="201"/>
                  <a:pt x="94" y="201"/>
                  <a:pt x="94" y="201"/>
                </a:cubicBezTo>
                <a:cubicBezTo>
                  <a:pt x="106" y="213"/>
                  <a:pt x="125" y="221"/>
                  <a:pt x="147" y="222"/>
                </a:cubicBezTo>
                <a:cubicBezTo>
                  <a:pt x="164" y="222"/>
                  <a:pt x="180" y="218"/>
                  <a:pt x="193" y="210"/>
                </a:cubicBezTo>
                <a:lnTo>
                  <a:pt x="199" y="2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27B8FBDC-206A-DC4B-819D-4AE2691A901B}"/>
              </a:ext>
            </a:extLst>
          </p:cNvPr>
          <p:cNvGrpSpPr/>
          <p:nvPr/>
        </p:nvGrpSpPr>
        <p:grpSpPr>
          <a:xfrm>
            <a:off x="9105358" y="3531912"/>
            <a:ext cx="1339577" cy="1339575"/>
            <a:chOff x="9086335" y="1791730"/>
            <a:chExt cx="1828959" cy="1828959"/>
          </a:xfrm>
          <a:solidFill>
            <a:sysClr val="window" lastClr="FFFFFF"/>
          </a:solidFill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F34C941D-816B-7E43-AE40-8FBAE15116AB}"/>
                </a:ext>
              </a:extLst>
            </p:cNvPr>
            <p:cNvSpPr/>
            <p:nvPr/>
          </p:nvSpPr>
          <p:spPr>
            <a:xfrm>
              <a:off x="9086335" y="1791730"/>
              <a:ext cx="1828959" cy="1828959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xmlns="" id="{EE46864C-B19C-3C49-A57B-7E848E8FB95D}"/>
                </a:ext>
              </a:extLst>
            </p:cNvPr>
            <p:cNvGrpSpPr/>
            <p:nvPr/>
          </p:nvGrpSpPr>
          <p:grpSpPr>
            <a:xfrm>
              <a:off x="9442340" y="2279414"/>
              <a:ext cx="1116948" cy="853590"/>
              <a:chOff x="-4234034" y="4568961"/>
              <a:chExt cx="3760560" cy="2873880"/>
            </a:xfrm>
            <a:grpFill/>
          </p:grpSpPr>
          <p:sp>
            <p:nvSpPr>
              <p:cNvPr id="60" name="Freeform: Shape 39">
                <a:extLst>
                  <a:ext uri="{FF2B5EF4-FFF2-40B4-BE49-F238E27FC236}">
                    <a16:creationId xmlns:a16="http://schemas.microsoft.com/office/drawing/2014/main" xmlns="" id="{04FDA397-C468-9246-8B05-2C3F71637A8A}"/>
                  </a:ext>
                </a:extLst>
              </p:cNvPr>
              <p:cNvSpPr/>
              <p:nvPr/>
            </p:nvSpPr>
            <p:spPr>
              <a:xfrm>
                <a:off x="-4234034" y="4568961"/>
                <a:ext cx="3760560" cy="2873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447" h="7984">
                    <a:moveTo>
                      <a:pt x="9754" y="7551"/>
                    </a:moveTo>
                    <a:lnTo>
                      <a:pt x="9754" y="2690"/>
                    </a:lnTo>
                    <a:lnTo>
                      <a:pt x="9754" y="2257"/>
                    </a:lnTo>
                    <a:lnTo>
                      <a:pt x="9754" y="417"/>
                    </a:lnTo>
                    <a:lnTo>
                      <a:pt x="8861" y="417"/>
                    </a:lnTo>
                    <a:lnTo>
                      <a:pt x="8861" y="0"/>
                    </a:lnTo>
                    <a:lnTo>
                      <a:pt x="5808" y="0"/>
                    </a:lnTo>
                    <a:lnTo>
                      <a:pt x="5808" y="417"/>
                    </a:lnTo>
                    <a:lnTo>
                      <a:pt x="699" y="417"/>
                    </a:lnTo>
                    <a:lnTo>
                      <a:pt x="699" y="2257"/>
                    </a:lnTo>
                    <a:lnTo>
                      <a:pt x="699" y="2690"/>
                    </a:lnTo>
                    <a:lnTo>
                      <a:pt x="699" y="7551"/>
                    </a:lnTo>
                    <a:lnTo>
                      <a:pt x="0" y="7551"/>
                    </a:lnTo>
                    <a:lnTo>
                      <a:pt x="0" y="7984"/>
                    </a:lnTo>
                    <a:lnTo>
                      <a:pt x="10447" y="7984"/>
                    </a:lnTo>
                    <a:lnTo>
                      <a:pt x="10447" y="7551"/>
                    </a:lnTo>
                    <a:close/>
                    <a:moveTo>
                      <a:pt x="1132" y="855"/>
                    </a:moveTo>
                    <a:lnTo>
                      <a:pt x="9316" y="855"/>
                    </a:lnTo>
                    <a:lnTo>
                      <a:pt x="9316" y="2235"/>
                    </a:lnTo>
                    <a:lnTo>
                      <a:pt x="1132" y="2235"/>
                    </a:lnTo>
                    <a:close/>
                    <a:moveTo>
                      <a:pt x="1132" y="7270"/>
                    </a:moveTo>
                    <a:lnTo>
                      <a:pt x="1132" y="2728"/>
                    </a:lnTo>
                    <a:lnTo>
                      <a:pt x="9316" y="2728"/>
                    </a:lnTo>
                    <a:lnTo>
                      <a:pt x="9316" y="727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1" name="Freeform: Shape 40">
                <a:extLst>
                  <a:ext uri="{FF2B5EF4-FFF2-40B4-BE49-F238E27FC236}">
                    <a16:creationId xmlns:a16="http://schemas.microsoft.com/office/drawing/2014/main" xmlns="" id="{66755CE0-87F3-EB4E-B46C-17E28ABBF008}"/>
                  </a:ext>
                </a:extLst>
              </p:cNvPr>
              <p:cNvSpPr/>
              <p:nvPr/>
            </p:nvSpPr>
            <p:spPr>
              <a:xfrm>
                <a:off x="-3357074" y="5040561"/>
                <a:ext cx="839519" cy="157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333" h="438">
                    <a:moveTo>
                      <a:pt x="0" y="438"/>
                    </a:moveTo>
                    <a:lnTo>
                      <a:pt x="2333" y="438"/>
                    </a:lnTo>
                    <a:lnTo>
                      <a:pt x="233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2" name="Freeform: Shape 41">
                <a:extLst>
                  <a:ext uri="{FF2B5EF4-FFF2-40B4-BE49-F238E27FC236}">
                    <a16:creationId xmlns:a16="http://schemas.microsoft.com/office/drawing/2014/main" xmlns="" id="{D5B69CFB-6BDD-CB43-BE14-F3BDDD2E936D}"/>
                  </a:ext>
                </a:extLst>
              </p:cNvPr>
              <p:cNvSpPr/>
              <p:nvPr/>
            </p:nvSpPr>
            <p:spPr>
              <a:xfrm>
                <a:off x="-2168354" y="5040561"/>
                <a:ext cx="839519" cy="157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333" h="438">
                    <a:moveTo>
                      <a:pt x="0" y="438"/>
                    </a:moveTo>
                    <a:lnTo>
                      <a:pt x="2333" y="438"/>
                    </a:lnTo>
                    <a:lnTo>
                      <a:pt x="233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3" name="Freeform: Shape 42">
                <a:extLst>
                  <a:ext uri="{FF2B5EF4-FFF2-40B4-BE49-F238E27FC236}">
                    <a16:creationId xmlns:a16="http://schemas.microsoft.com/office/drawing/2014/main" xmlns="" id="{3CAEADD5-848E-4444-9B82-E516EF577DA7}"/>
                  </a:ext>
                </a:extLst>
              </p:cNvPr>
              <p:cNvSpPr/>
              <p:nvPr/>
            </p:nvSpPr>
            <p:spPr>
              <a:xfrm>
                <a:off x="-2903115" y="5775321"/>
                <a:ext cx="15732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8" h="1207">
                    <a:moveTo>
                      <a:pt x="0" y="1207"/>
                    </a:moveTo>
                    <a:lnTo>
                      <a:pt x="438" y="1207"/>
                    </a:lnTo>
                    <a:lnTo>
                      <a:pt x="4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4" name="Freeform: Shape 43">
                <a:extLst>
                  <a:ext uri="{FF2B5EF4-FFF2-40B4-BE49-F238E27FC236}">
                    <a16:creationId xmlns:a16="http://schemas.microsoft.com/office/drawing/2014/main" xmlns="" id="{C144F576-06FF-1141-A850-251E8BB2F95D}"/>
                  </a:ext>
                </a:extLst>
              </p:cNvPr>
              <p:cNvSpPr/>
              <p:nvPr/>
            </p:nvSpPr>
            <p:spPr>
              <a:xfrm>
                <a:off x="-3384434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5" name="Freeform: Shape 44">
                <a:extLst>
                  <a:ext uri="{FF2B5EF4-FFF2-40B4-BE49-F238E27FC236}">
                    <a16:creationId xmlns:a16="http://schemas.microsoft.com/office/drawing/2014/main" xmlns="" id="{C9A37C66-5087-3E40-B040-25D29FBFD25B}"/>
                  </a:ext>
                </a:extLst>
              </p:cNvPr>
              <p:cNvSpPr/>
              <p:nvPr/>
            </p:nvSpPr>
            <p:spPr>
              <a:xfrm>
                <a:off x="-1940475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6" name="Freeform: Shape 45">
                <a:extLst>
                  <a:ext uri="{FF2B5EF4-FFF2-40B4-BE49-F238E27FC236}">
                    <a16:creationId xmlns:a16="http://schemas.microsoft.com/office/drawing/2014/main" xmlns="" id="{3AAE596F-D887-7A40-A9A3-CBCAF5CA844B}"/>
                  </a:ext>
                </a:extLst>
              </p:cNvPr>
              <p:cNvSpPr/>
              <p:nvPr/>
            </p:nvSpPr>
            <p:spPr>
              <a:xfrm>
                <a:off x="-1459154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7" name="Freeform: Shape 46">
                <a:extLst>
                  <a:ext uri="{FF2B5EF4-FFF2-40B4-BE49-F238E27FC236}">
                    <a16:creationId xmlns:a16="http://schemas.microsoft.com/office/drawing/2014/main" xmlns="" id="{74813E2F-7F67-4040-A826-49CF6D2BF2A9}"/>
                  </a:ext>
                </a:extLst>
              </p:cNvPr>
              <p:cNvSpPr/>
              <p:nvPr/>
            </p:nvSpPr>
            <p:spPr>
              <a:xfrm>
                <a:off x="-2421795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8" name="Freeform: Shape 47">
                <a:extLst>
                  <a:ext uri="{FF2B5EF4-FFF2-40B4-BE49-F238E27FC236}">
                    <a16:creationId xmlns:a16="http://schemas.microsoft.com/office/drawing/2014/main" xmlns="" id="{18AF0A23-BDDB-1747-AF5C-E3788F3AB595}"/>
                  </a:ext>
                </a:extLst>
              </p:cNvPr>
              <p:cNvSpPr/>
              <p:nvPr/>
            </p:nvSpPr>
            <p:spPr>
              <a:xfrm>
                <a:off x="-2903115" y="6461121"/>
                <a:ext cx="15732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8" h="1207">
                    <a:moveTo>
                      <a:pt x="0" y="1207"/>
                    </a:moveTo>
                    <a:lnTo>
                      <a:pt x="438" y="1207"/>
                    </a:lnTo>
                    <a:lnTo>
                      <a:pt x="4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9" name="Freeform: Shape 48">
                <a:extLst>
                  <a:ext uri="{FF2B5EF4-FFF2-40B4-BE49-F238E27FC236}">
                    <a16:creationId xmlns:a16="http://schemas.microsoft.com/office/drawing/2014/main" xmlns="" id="{5B0E68D9-22A4-4643-A11B-EEBEFEE100FB}"/>
                  </a:ext>
                </a:extLst>
              </p:cNvPr>
              <p:cNvSpPr/>
              <p:nvPr/>
            </p:nvSpPr>
            <p:spPr>
              <a:xfrm>
                <a:off x="-3384434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0" name="Freeform: Shape 49">
                <a:extLst>
                  <a:ext uri="{FF2B5EF4-FFF2-40B4-BE49-F238E27FC236}">
                    <a16:creationId xmlns:a16="http://schemas.microsoft.com/office/drawing/2014/main" xmlns="" id="{C6034C3E-C866-EA4B-A96D-F10EE6FCA741}"/>
                  </a:ext>
                </a:extLst>
              </p:cNvPr>
              <p:cNvSpPr/>
              <p:nvPr/>
            </p:nvSpPr>
            <p:spPr>
              <a:xfrm>
                <a:off x="-1940475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1" name="Freeform: Shape 50">
                <a:extLst>
                  <a:ext uri="{FF2B5EF4-FFF2-40B4-BE49-F238E27FC236}">
                    <a16:creationId xmlns:a16="http://schemas.microsoft.com/office/drawing/2014/main" xmlns="" id="{B449807E-DD4D-4E4F-8DB0-AC1D80AE3B76}"/>
                  </a:ext>
                </a:extLst>
              </p:cNvPr>
              <p:cNvSpPr/>
              <p:nvPr/>
            </p:nvSpPr>
            <p:spPr>
              <a:xfrm>
                <a:off x="-1459154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2" name="Freeform: Shape 51">
                <a:extLst>
                  <a:ext uri="{FF2B5EF4-FFF2-40B4-BE49-F238E27FC236}">
                    <a16:creationId xmlns:a16="http://schemas.microsoft.com/office/drawing/2014/main" xmlns="" id="{2E3874D5-1E65-CB45-91DA-7EFE0120F0C2}"/>
                  </a:ext>
                </a:extLst>
              </p:cNvPr>
              <p:cNvSpPr/>
              <p:nvPr/>
            </p:nvSpPr>
            <p:spPr>
              <a:xfrm>
                <a:off x="-2421795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318D89E1-1C9B-AE41-BCE2-FEE1A00D9C4F}"/>
              </a:ext>
            </a:extLst>
          </p:cNvPr>
          <p:cNvGrpSpPr/>
          <p:nvPr/>
        </p:nvGrpSpPr>
        <p:grpSpPr>
          <a:xfrm>
            <a:off x="1806955" y="3531912"/>
            <a:ext cx="1339577" cy="1339575"/>
            <a:chOff x="1322183" y="1791730"/>
            <a:chExt cx="1828959" cy="1828959"/>
          </a:xfrm>
          <a:solidFill>
            <a:sysClr val="window" lastClr="FFFFFF"/>
          </a:solidFill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81F0B490-6D59-DF43-88E3-4573DB10E76A}"/>
                </a:ext>
              </a:extLst>
            </p:cNvPr>
            <p:cNvSpPr/>
            <p:nvPr/>
          </p:nvSpPr>
          <p:spPr>
            <a:xfrm>
              <a:off x="1322183" y="1791730"/>
              <a:ext cx="1828959" cy="1828959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75" name="Freeform 41">
              <a:extLst>
                <a:ext uri="{FF2B5EF4-FFF2-40B4-BE49-F238E27FC236}">
                  <a16:creationId xmlns:a16="http://schemas.microsoft.com/office/drawing/2014/main" xmlns="" id="{61C73C43-FAE8-8346-803E-3058E890997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5258" y="2174818"/>
              <a:ext cx="902807" cy="1086430"/>
            </a:xfrm>
            <a:custGeom>
              <a:avLst/>
              <a:gdLst>
                <a:gd name="T0" fmla="*/ 577 w 649"/>
                <a:gd name="T1" fmla="*/ 339 h 781"/>
                <a:gd name="T2" fmla="*/ 398 w 649"/>
                <a:gd name="T3" fmla="*/ 339 h 781"/>
                <a:gd name="T4" fmla="*/ 343 w 649"/>
                <a:gd name="T5" fmla="*/ 748 h 781"/>
                <a:gd name="T6" fmla="*/ 95 w 649"/>
                <a:gd name="T7" fmla="*/ 33 h 781"/>
                <a:gd name="T8" fmla="*/ 398 w 649"/>
                <a:gd name="T9" fmla="*/ 320 h 781"/>
                <a:gd name="T10" fmla="*/ 431 w 649"/>
                <a:gd name="T11" fmla="*/ 0 h 781"/>
                <a:gd name="T12" fmla="*/ 62 w 649"/>
                <a:gd name="T13" fmla="*/ 748 h 781"/>
                <a:gd name="T14" fmla="*/ 0 w 649"/>
                <a:gd name="T15" fmla="*/ 781 h 781"/>
                <a:gd name="T16" fmla="*/ 649 w 649"/>
                <a:gd name="T17" fmla="*/ 748 h 781"/>
                <a:gd name="T18" fmla="*/ 376 w 649"/>
                <a:gd name="T19" fmla="*/ 372 h 781"/>
                <a:gd name="T20" fmla="*/ 544 w 649"/>
                <a:gd name="T21" fmla="*/ 748 h 781"/>
                <a:gd name="T22" fmla="*/ 376 w 649"/>
                <a:gd name="T23" fmla="*/ 372 h 781"/>
                <a:gd name="T24" fmla="*/ 335 w 649"/>
                <a:gd name="T25" fmla="*/ 152 h 781"/>
                <a:gd name="T26" fmla="*/ 368 w 649"/>
                <a:gd name="T27" fmla="*/ 80 h 781"/>
                <a:gd name="T28" fmla="*/ 335 w 649"/>
                <a:gd name="T29" fmla="*/ 210 h 781"/>
                <a:gd name="T30" fmla="*/ 368 w 649"/>
                <a:gd name="T31" fmla="*/ 281 h 781"/>
                <a:gd name="T32" fmla="*/ 335 w 649"/>
                <a:gd name="T33" fmla="*/ 210 h 781"/>
                <a:gd name="T34" fmla="*/ 136 w 649"/>
                <a:gd name="T35" fmla="*/ 152 h 781"/>
                <a:gd name="T36" fmla="*/ 169 w 649"/>
                <a:gd name="T37" fmla="*/ 80 h 781"/>
                <a:gd name="T38" fmla="*/ 169 w 649"/>
                <a:gd name="T39" fmla="*/ 281 h 781"/>
                <a:gd name="T40" fmla="*/ 136 w 649"/>
                <a:gd name="T41" fmla="*/ 210 h 781"/>
                <a:gd name="T42" fmla="*/ 169 w 649"/>
                <a:gd name="T43" fmla="*/ 281 h 781"/>
                <a:gd name="T44" fmla="*/ 136 w 649"/>
                <a:gd name="T45" fmla="*/ 423 h 781"/>
                <a:gd name="T46" fmla="*/ 169 w 649"/>
                <a:gd name="T47" fmla="*/ 339 h 781"/>
                <a:gd name="T48" fmla="*/ 169 w 649"/>
                <a:gd name="T49" fmla="*/ 553 h 781"/>
                <a:gd name="T50" fmla="*/ 136 w 649"/>
                <a:gd name="T51" fmla="*/ 470 h 781"/>
                <a:gd name="T52" fmla="*/ 169 w 649"/>
                <a:gd name="T53" fmla="*/ 553 h 781"/>
                <a:gd name="T54" fmla="*/ 169 w 649"/>
                <a:gd name="T55" fmla="*/ 600 h 781"/>
                <a:gd name="T56" fmla="*/ 136 w 649"/>
                <a:gd name="T57" fmla="*/ 682 h 781"/>
                <a:gd name="T58" fmla="*/ 265 w 649"/>
                <a:gd name="T59" fmla="*/ 152 h 781"/>
                <a:gd name="T60" fmla="*/ 232 w 649"/>
                <a:gd name="T61" fmla="*/ 80 h 781"/>
                <a:gd name="T62" fmla="*/ 265 w 649"/>
                <a:gd name="T63" fmla="*/ 152 h 781"/>
                <a:gd name="T64" fmla="*/ 232 w 649"/>
                <a:gd name="T65" fmla="*/ 281 h 781"/>
                <a:gd name="T66" fmla="*/ 265 w 649"/>
                <a:gd name="T67" fmla="*/ 210 h 781"/>
                <a:gd name="T68" fmla="*/ 265 w 649"/>
                <a:gd name="T69" fmla="*/ 423 h 781"/>
                <a:gd name="T70" fmla="*/ 232 w 649"/>
                <a:gd name="T71" fmla="*/ 339 h 781"/>
                <a:gd name="T72" fmla="*/ 265 w 649"/>
                <a:gd name="T73" fmla="*/ 423 h 781"/>
                <a:gd name="T74" fmla="*/ 232 w 649"/>
                <a:gd name="T75" fmla="*/ 553 h 781"/>
                <a:gd name="T76" fmla="*/ 265 w 649"/>
                <a:gd name="T77" fmla="*/ 470 h 781"/>
                <a:gd name="T78" fmla="*/ 232 w 649"/>
                <a:gd name="T79" fmla="*/ 600 h 781"/>
                <a:gd name="T80" fmla="*/ 265 w 649"/>
                <a:gd name="T81" fmla="*/ 682 h 781"/>
                <a:gd name="T82" fmla="*/ 232 w 649"/>
                <a:gd name="T83" fmla="*/ 600 h 781"/>
                <a:gd name="T84" fmla="*/ 435 w 649"/>
                <a:gd name="T85" fmla="*/ 401 h 781"/>
                <a:gd name="T86" fmla="*/ 403 w 649"/>
                <a:gd name="T87" fmla="*/ 483 h 781"/>
                <a:gd name="T88" fmla="*/ 485 w 649"/>
                <a:gd name="T89" fmla="*/ 401 h 781"/>
                <a:gd name="T90" fmla="*/ 517 w 649"/>
                <a:gd name="T91" fmla="*/ 483 h 781"/>
                <a:gd name="T92" fmla="*/ 485 w 649"/>
                <a:gd name="T93" fmla="*/ 401 h 781"/>
                <a:gd name="T94" fmla="*/ 435 w 649"/>
                <a:gd name="T95" fmla="*/ 520 h 781"/>
                <a:gd name="T96" fmla="*/ 403 w 649"/>
                <a:gd name="T97" fmla="*/ 602 h 781"/>
                <a:gd name="T98" fmla="*/ 485 w 649"/>
                <a:gd name="T99" fmla="*/ 520 h 781"/>
                <a:gd name="T100" fmla="*/ 517 w 649"/>
                <a:gd name="T101" fmla="*/ 602 h 781"/>
                <a:gd name="T102" fmla="*/ 485 w 649"/>
                <a:gd name="T103" fmla="*/ 520 h 781"/>
                <a:gd name="T104" fmla="*/ 435 w 649"/>
                <a:gd name="T105" fmla="*/ 649 h 781"/>
                <a:gd name="T106" fmla="*/ 403 w 649"/>
                <a:gd name="T107" fmla="*/ 719 h 781"/>
                <a:gd name="T108" fmla="*/ 485 w 649"/>
                <a:gd name="T109" fmla="*/ 649 h 781"/>
                <a:gd name="T110" fmla="*/ 517 w 649"/>
                <a:gd name="T111" fmla="*/ 719 h 781"/>
                <a:gd name="T112" fmla="*/ 485 w 649"/>
                <a:gd name="T113" fmla="*/ 649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9" h="781">
                  <a:moveTo>
                    <a:pt x="577" y="748"/>
                  </a:moveTo>
                  <a:lnTo>
                    <a:pt x="577" y="339"/>
                  </a:lnTo>
                  <a:lnTo>
                    <a:pt x="431" y="339"/>
                  </a:lnTo>
                  <a:lnTo>
                    <a:pt x="398" y="339"/>
                  </a:lnTo>
                  <a:lnTo>
                    <a:pt x="343" y="339"/>
                  </a:lnTo>
                  <a:lnTo>
                    <a:pt x="343" y="748"/>
                  </a:lnTo>
                  <a:lnTo>
                    <a:pt x="95" y="748"/>
                  </a:lnTo>
                  <a:lnTo>
                    <a:pt x="95" y="33"/>
                  </a:lnTo>
                  <a:lnTo>
                    <a:pt x="398" y="33"/>
                  </a:lnTo>
                  <a:lnTo>
                    <a:pt x="398" y="320"/>
                  </a:lnTo>
                  <a:lnTo>
                    <a:pt x="431" y="320"/>
                  </a:lnTo>
                  <a:lnTo>
                    <a:pt x="431" y="0"/>
                  </a:lnTo>
                  <a:lnTo>
                    <a:pt x="62" y="0"/>
                  </a:lnTo>
                  <a:lnTo>
                    <a:pt x="62" y="748"/>
                  </a:lnTo>
                  <a:lnTo>
                    <a:pt x="0" y="748"/>
                  </a:lnTo>
                  <a:lnTo>
                    <a:pt x="0" y="781"/>
                  </a:lnTo>
                  <a:lnTo>
                    <a:pt x="649" y="781"/>
                  </a:lnTo>
                  <a:lnTo>
                    <a:pt x="649" y="748"/>
                  </a:lnTo>
                  <a:lnTo>
                    <a:pt x="577" y="748"/>
                  </a:lnTo>
                  <a:close/>
                  <a:moveTo>
                    <a:pt x="376" y="372"/>
                  </a:moveTo>
                  <a:lnTo>
                    <a:pt x="544" y="372"/>
                  </a:lnTo>
                  <a:lnTo>
                    <a:pt x="544" y="748"/>
                  </a:lnTo>
                  <a:lnTo>
                    <a:pt x="376" y="748"/>
                  </a:lnTo>
                  <a:lnTo>
                    <a:pt x="376" y="372"/>
                  </a:lnTo>
                  <a:close/>
                  <a:moveTo>
                    <a:pt x="368" y="152"/>
                  </a:moveTo>
                  <a:lnTo>
                    <a:pt x="335" y="152"/>
                  </a:lnTo>
                  <a:lnTo>
                    <a:pt x="335" y="80"/>
                  </a:lnTo>
                  <a:lnTo>
                    <a:pt x="368" y="80"/>
                  </a:lnTo>
                  <a:lnTo>
                    <a:pt x="368" y="152"/>
                  </a:lnTo>
                  <a:close/>
                  <a:moveTo>
                    <a:pt x="335" y="210"/>
                  </a:moveTo>
                  <a:lnTo>
                    <a:pt x="368" y="210"/>
                  </a:lnTo>
                  <a:lnTo>
                    <a:pt x="368" y="281"/>
                  </a:lnTo>
                  <a:lnTo>
                    <a:pt x="335" y="281"/>
                  </a:lnTo>
                  <a:lnTo>
                    <a:pt x="335" y="210"/>
                  </a:lnTo>
                  <a:close/>
                  <a:moveTo>
                    <a:pt x="169" y="152"/>
                  </a:moveTo>
                  <a:lnTo>
                    <a:pt x="136" y="152"/>
                  </a:lnTo>
                  <a:lnTo>
                    <a:pt x="136" y="80"/>
                  </a:lnTo>
                  <a:lnTo>
                    <a:pt x="169" y="80"/>
                  </a:lnTo>
                  <a:lnTo>
                    <a:pt x="169" y="152"/>
                  </a:lnTo>
                  <a:close/>
                  <a:moveTo>
                    <a:pt x="169" y="281"/>
                  </a:moveTo>
                  <a:lnTo>
                    <a:pt x="136" y="281"/>
                  </a:lnTo>
                  <a:lnTo>
                    <a:pt x="136" y="210"/>
                  </a:lnTo>
                  <a:lnTo>
                    <a:pt x="169" y="210"/>
                  </a:lnTo>
                  <a:lnTo>
                    <a:pt x="169" y="281"/>
                  </a:lnTo>
                  <a:close/>
                  <a:moveTo>
                    <a:pt x="169" y="423"/>
                  </a:moveTo>
                  <a:lnTo>
                    <a:pt x="136" y="423"/>
                  </a:lnTo>
                  <a:lnTo>
                    <a:pt x="136" y="339"/>
                  </a:lnTo>
                  <a:lnTo>
                    <a:pt x="169" y="339"/>
                  </a:lnTo>
                  <a:lnTo>
                    <a:pt x="169" y="423"/>
                  </a:lnTo>
                  <a:close/>
                  <a:moveTo>
                    <a:pt x="169" y="553"/>
                  </a:moveTo>
                  <a:lnTo>
                    <a:pt x="136" y="553"/>
                  </a:lnTo>
                  <a:lnTo>
                    <a:pt x="136" y="470"/>
                  </a:lnTo>
                  <a:lnTo>
                    <a:pt x="169" y="470"/>
                  </a:lnTo>
                  <a:lnTo>
                    <a:pt x="169" y="553"/>
                  </a:lnTo>
                  <a:close/>
                  <a:moveTo>
                    <a:pt x="136" y="600"/>
                  </a:moveTo>
                  <a:lnTo>
                    <a:pt x="169" y="600"/>
                  </a:lnTo>
                  <a:lnTo>
                    <a:pt x="169" y="682"/>
                  </a:lnTo>
                  <a:lnTo>
                    <a:pt x="136" y="682"/>
                  </a:lnTo>
                  <a:lnTo>
                    <a:pt x="136" y="600"/>
                  </a:lnTo>
                  <a:close/>
                  <a:moveTo>
                    <a:pt x="265" y="152"/>
                  </a:moveTo>
                  <a:lnTo>
                    <a:pt x="232" y="152"/>
                  </a:lnTo>
                  <a:lnTo>
                    <a:pt x="232" y="80"/>
                  </a:lnTo>
                  <a:lnTo>
                    <a:pt x="265" y="80"/>
                  </a:lnTo>
                  <a:lnTo>
                    <a:pt x="265" y="152"/>
                  </a:lnTo>
                  <a:close/>
                  <a:moveTo>
                    <a:pt x="265" y="281"/>
                  </a:moveTo>
                  <a:lnTo>
                    <a:pt x="232" y="281"/>
                  </a:lnTo>
                  <a:lnTo>
                    <a:pt x="232" y="210"/>
                  </a:lnTo>
                  <a:lnTo>
                    <a:pt x="265" y="210"/>
                  </a:lnTo>
                  <a:lnTo>
                    <a:pt x="265" y="281"/>
                  </a:lnTo>
                  <a:close/>
                  <a:moveTo>
                    <a:pt x="265" y="423"/>
                  </a:moveTo>
                  <a:lnTo>
                    <a:pt x="232" y="423"/>
                  </a:lnTo>
                  <a:lnTo>
                    <a:pt x="232" y="339"/>
                  </a:lnTo>
                  <a:lnTo>
                    <a:pt x="265" y="339"/>
                  </a:lnTo>
                  <a:lnTo>
                    <a:pt x="265" y="423"/>
                  </a:lnTo>
                  <a:close/>
                  <a:moveTo>
                    <a:pt x="265" y="553"/>
                  </a:moveTo>
                  <a:lnTo>
                    <a:pt x="232" y="553"/>
                  </a:lnTo>
                  <a:lnTo>
                    <a:pt x="232" y="470"/>
                  </a:lnTo>
                  <a:lnTo>
                    <a:pt x="265" y="470"/>
                  </a:lnTo>
                  <a:lnTo>
                    <a:pt x="265" y="553"/>
                  </a:lnTo>
                  <a:close/>
                  <a:moveTo>
                    <a:pt x="232" y="600"/>
                  </a:moveTo>
                  <a:lnTo>
                    <a:pt x="265" y="600"/>
                  </a:lnTo>
                  <a:lnTo>
                    <a:pt x="265" y="682"/>
                  </a:lnTo>
                  <a:lnTo>
                    <a:pt x="232" y="682"/>
                  </a:lnTo>
                  <a:lnTo>
                    <a:pt x="232" y="600"/>
                  </a:lnTo>
                  <a:close/>
                  <a:moveTo>
                    <a:pt x="403" y="401"/>
                  </a:moveTo>
                  <a:lnTo>
                    <a:pt x="435" y="401"/>
                  </a:lnTo>
                  <a:lnTo>
                    <a:pt x="435" y="483"/>
                  </a:lnTo>
                  <a:lnTo>
                    <a:pt x="403" y="483"/>
                  </a:lnTo>
                  <a:lnTo>
                    <a:pt x="403" y="401"/>
                  </a:lnTo>
                  <a:close/>
                  <a:moveTo>
                    <a:pt x="485" y="401"/>
                  </a:moveTo>
                  <a:lnTo>
                    <a:pt x="517" y="401"/>
                  </a:lnTo>
                  <a:lnTo>
                    <a:pt x="517" y="483"/>
                  </a:lnTo>
                  <a:lnTo>
                    <a:pt x="485" y="483"/>
                  </a:lnTo>
                  <a:lnTo>
                    <a:pt x="485" y="401"/>
                  </a:lnTo>
                  <a:close/>
                  <a:moveTo>
                    <a:pt x="403" y="520"/>
                  </a:moveTo>
                  <a:lnTo>
                    <a:pt x="435" y="520"/>
                  </a:lnTo>
                  <a:lnTo>
                    <a:pt x="435" y="602"/>
                  </a:lnTo>
                  <a:lnTo>
                    <a:pt x="403" y="602"/>
                  </a:lnTo>
                  <a:lnTo>
                    <a:pt x="403" y="520"/>
                  </a:lnTo>
                  <a:close/>
                  <a:moveTo>
                    <a:pt x="485" y="520"/>
                  </a:moveTo>
                  <a:lnTo>
                    <a:pt x="517" y="520"/>
                  </a:lnTo>
                  <a:lnTo>
                    <a:pt x="517" y="602"/>
                  </a:lnTo>
                  <a:lnTo>
                    <a:pt x="485" y="602"/>
                  </a:lnTo>
                  <a:lnTo>
                    <a:pt x="485" y="520"/>
                  </a:lnTo>
                  <a:close/>
                  <a:moveTo>
                    <a:pt x="403" y="649"/>
                  </a:moveTo>
                  <a:lnTo>
                    <a:pt x="435" y="649"/>
                  </a:lnTo>
                  <a:lnTo>
                    <a:pt x="435" y="719"/>
                  </a:lnTo>
                  <a:lnTo>
                    <a:pt x="403" y="719"/>
                  </a:lnTo>
                  <a:lnTo>
                    <a:pt x="403" y="649"/>
                  </a:lnTo>
                  <a:close/>
                  <a:moveTo>
                    <a:pt x="485" y="649"/>
                  </a:moveTo>
                  <a:lnTo>
                    <a:pt x="517" y="649"/>
                  </a:lnTo>
                  <a:lnTo>
                    <a:pt x="517" y="719"/>
                  </a:lnTo>
                  <a:lnTo>
                    <a:pt x="485" y="719"/>
                  </a:lnTo>
                  <a:lnTo>
                    <a:pt x="485" y="64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3F02613E-6BC7-1D46-B587-B3A573D00339}"/>
              </a:ext>
            </a:extLst>
          </p:cNvPr>
          <p:cNvSpPr txBox="1"/>
          <p:nvPr/>
        </p:nvSpPr>
        <p:spPr>
          <a:xfrm>
            <a:off x="10196887" y="3254610"/>
            <a:ext cx="1048364" cy="44319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Corporate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Datacenter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AE3830A6-82B1-4144-801B-F827902F09A3}"/>
              </a:ext>
            </a:extLst>
          </p:cNvPr>
          <p:cNvSpPr txBox="1"/>
          <p:nvPr/>
        </p:nvSpPr>
        <p:spPr>
          <a:xfrm>
            <a:off x="1377077" y="3393412"/>
            <a:ext cx="65723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Branch</a:t>
            </a:r>
          </a:p>
        </p:txBody>
      </p:sp>
      <p:pic>
        <p:nvPicPr>
          <p:cNvPr id="107" name="Google Shape;1463;p153" descr="switch-icon.png">
            <a:extLst>
              <a:ext uri="{FF2B5EF4-FFF2-40B4-BE49-F238E27FC236}">
                <a16:creationId xmlns:a16="http://schemas.microsoft.com/office/drawing/2014/main" xmlns="" id="{50BFE77A-6E07-0942-A8C6-0C46B730EE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84190" y="3840940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463;p153" descr="switch-icon.png">
            <a:extLst>
              <a:ext uri="{FF2B5EF4-FFF2-40B4-BE49-F238E27FC236}">
                <a16:creationId xmlns:a16="http://schemas.microsoft.com/office/drawing/2014/main" xmlns="" id="{205A5F32-982B-4245-9DAB-43174AEB436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54744" y="3844834"/>
            <a:ext cx="915462" cy="73645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xmlns="" id="{BD35DF8F-05D7-E941-A7EC-CAC29472D175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SD-WAN Controller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xmlns="" id="{497350CD-1171-D841-92BF-D1054A37599B}"/>
              </a:ext>
            </a:extLst>
          </p:cNvPr>
          <p:cNvCxnSpPr>
            <a:cxnSpLocks/>
            <a:stCxn id="47" idx="0"/>
          </p:cNvCxnSpPr>
          <p:nvPr/>
        </p:nvCxnSpPr>
        <p:spPr bwMode="gray">
          <a:xfrm>
            <a:off x="6117489" y="4672028"/>
            <a:ext cx="690757" cy="944704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BCE56754-1274-8E43-B83B-36B318F7622D}"/>
              </a:ext>
            </a:extLst>
          </p:cNvPr>
          <p:cNvGrpSpPr/>
          <p:nvPr/>
        </p:nvGrpSpPr>
        <p:grpSpPr>
          <a:xfrm>
            <a:off x="7242648" y="4997105"/>
            <a:ext cx="1339577" cy="1339575"/>
            <a:chOff x="9086335" y="1791730"/>
            <a:chExt cx="1828959" cy="1828959"/>
          </a:xfrm>
          <a:solidFill>
            <a:sysClr val="window" lastClr="FFFFFF"/>
          </a:solidFill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xmlns="" id="{4F1B59A6-A495-8145-936B-86184476AF17}"/>
                </a:ext>
              </a:extLst>
            </p:cNvPr>
            <p:cNvSpPr/>
            <p:nvPr/>
          </p:nvSpPr>
          <p:spPr>
            <a:xfrm>
              <a:off x="9086335" y="1791730"/>
              <a:ext cx="1828959" cy="1828959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xmlns="" id="{14BE67AD-3039-8E4F-AA49-F3261B18EA65}"/>
                </a:ext>
              </a:extLst>
            </p:cNvPr>
            <p:cNvGrpSpPr/>
            <p:nvPr/>
          </p:nvGrpSpPr>
          <p:grpSpPr>
            <a:xfrm>
              <a:off x="9442340" y="2279414"/>
              <a:ext cx="1116948" cy="853590"/>
              <a:chOff x="-4234034" y="4568961"/>
              <a:chExt cx="3760560" cy="2873880"/>
            </a:xfrm>
            <a:grpFill/>
          </p:grpSpPr>
          <p:sp>
            <p:nvSpPr>
              <p:cNvPr id="118" name="Freeform: Shape 39">
                <a:extLst>
                  <a:ext uri="{FF2B5EF4-FFF2-40B4-BE49-F238E27FC236}">
                    <a16:creationId xmlns:a16="http://schemas.microsoft.com/office/drawing/2014/main" xmlns="" id="{8E7CCAF9-6A64-5E49-BB3B-158EB3DCB581}"/>
                  </a:ext>
                </a:extLst>
              </p:cNvPr>
              <p:cNvSpPr/>
              <p:nvPr/>
            </p:nvSpPr>
            <p:spPr>
              <a:xfrm>
                <a:off x="-4234034" y="4568961"/>
                <a:ext cx="3760560" cy="2873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447" h="7984">
                    <a:moveTo>
                      <a:pt x="9754" y="7551"/>
                    </a:moveTo>
                    <a:lnTo>
                      <a:pt x="9754" y="2690"/>
                    </a:lnTo>
                    <a:lnTo>
                      <a:pt x="9754" y="2257"/>
                    </a:lnTo>
                    <a:lnTo>
                      <a:pt x="9754" y="417"/>
                    </a:lnTo>
                    <a:lnTo>
                      <a:pt x="8861" y="417"/>
                    </a:lnTo>
                    <a:lnTo>
                      <a:pt x="8861" y="0"/>
                    </a:lnTo>
                    <a:lnTo>
                      <a:pt x="5808" y="0"/>
                    </a:lnTo>
                    <a:lnTo>
                      <a:pt x="5808" y="417"/>
                    </a:lnTo>
                    <a:lnTo>
                      <a:pt x="699" y="417"/>
                    </a:lnTo>
                    <a:lnTo>
                      <a:pt x="699" y="2257"/>
                    </a:lnTo>
                    <a:lnTo>
                      <a:pt x="699" y="2690"/>
                    </a:lnTo>
                    <a:lnTo>
                      <a:pt x="699" y="7551"/>
                    </a:lnTo>
                    <a:lnTo>
                      <a:pt x="0" y="7551"/>
                    </a:lnTo>
                    <a:lnTo>
                      <a:pt x="0" y="7984"/>
                    </a:lnTo>
                    <a:lnTo>
                      <a:pt x="10447" y="7984"/>
                    </a:lnTo>
                    <a:lnTo>
                      <a:pt x="10447" y="7551"/>
                    </a:lnTo>
                    <a:close/>
                    <a:moveTo>
                      <a:pt x="1132" y="855"/>
                    </a:moveTo>
                    <a:lnTo>
                      <a:pt x="9316" y="855"/>
                    </a:lnTo>
                    <a:lnTo>
                      <a:pt x="9316" y="2235"/>
                    </a:lnTo>
                    <a:lnTo>
                      <a:pt x="1132" y="2235"/>
                    </a:lnTo>
                    <a:close/>
                    <a:moveTo>
                      <a:pt x="1132" y="7270"/>
                    </a:moveTo>
                    <a:lnTo>
                      <a:pt x="1132" y="2728"/>
                    </a:lnTo>
                    <a:lnTo>
                      <a:pt x="9316" y="2728"/>
                    </a:lnTo>
                    <a:lnTo>
                      <a:pt x="9316" y="727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19" name="Freeform: Shape 40">
                <a:extLst>
                  <a:ext uri="{FF2B5EF4-FFF2-40B4-BE49-F238E27FC236}">
                    <a16:creationId xmlns:a16="http://schemas.microsoft.com/office/drawing/2014/main" xmlns="" id="{F25C8383-51E1-6643-A4A0-9E2971FF9C4E}"/>
                  </a:ext>
                </a:extLst>
              </p:cNvPr>
              <p:cNvSpPr/>
              <p:nvPr/>
            </p:nvSpPr>
            <p:spPr>
              <a:xfrm>
                <a:off x="-3357074" y="5040561"/>
                <a:ext cx="839519" cy="157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333" h="438">
                    <a:moveTo>
                      <a:pt x="0" y="438"/>
                    </a:moveTo>
                    <a:lnTo>
                      <a:pt x="2333" y="438"/>
                    </a:lnTo>
                    <a:lnTo>
                      <a:pt x="233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0" name="Freeform: Shape 41">
                <a:extLst>
                  <a:ext uri="{FF2B5EF4-FFF2-40B4-BE49-F238E27FC236}">
                    <a16:creationId xmlns:a16="http://schemas.microsoft.com/office/drawing/2014/main" xmlns="" id="{C0E6829B-9FDC-4341-A681-3FABAC0707AE}"/>
                  </a:ext>
                </a:extLst>
              </p:cNvPr>
              <p:cNvSpPr/>
              <p:nvPr/>
            </p:nvSpPr>
            <p:spPr>
              <a:xfrm>
                <a:off x="-2168354" y="5040561"/>
                <a:ext cx="839519" cy="157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333" h="438">
                    <a:moveTo>
                      <a:pt x="0" y="438"/>
                    </a:moveTo>
                    <a:lnTo>
                      <a:pt x="2333" y="438"/>
                    </a:lnTo>
                    <a:lnTo>
                      <a:pt x="233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1" name="Freeform: Shape 42">
                <a:extLst>
                  <a:ext uri="{FF2B5EF4-FFF2-40B4-BE49-F238E27FC236}">
                    <a16:creationId xmlns:a16="http://schemas.microsoft.com/office/drawing/2014/main" xmlns="" id="{85E07E8F-0CDF-3646-826A-A6EF5D6E8244}"/>
                  </a:ext>
                </a:extLst>
              </p:cNvPr>
              <p:cNvSpPr/>
              <p:nvPr/>
            </p:nvSpPr>
            <p:spPr>
              <a:xfrm>
                <a:off x="-2903115" y="5775321"/>
                <a:ext cx="15732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8" h="1207">
                    <a:moveTo>
                      <a:pt x="0" y="1207"/>
                    </a:moveTo>
                    <a:lnTo>
                      <a:pt x="438" y="1207"/>
                    </a:lnTo>
                    <a:lnTo>
                      <a:pt x="4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2" name="Freeform: Shape 43">
                <a:extLst>
                  <a:ext uri="{FF2B5EF4-FFF2-40B4-BE49-F238E27FC236}">
                    <a16:creationId xmlns:a16="http://schemas.microsoft.com/office/drawing/2014/main" xmlns="" id="{7C83619C-0BCE-2544-853B-65093DC44552}"/>
                  </a:ext>
                </a:extLst>
              </p:cNvPr>
              <p:cNvSpPr/>
              <p:nvPr/>
            </p:nvSpPr>
            <p:spPr>
              <a:xfrm>
                <a:off x="-3384434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3" name="Freeform: Shape 44">
                <a:extLst>
                  <a:ext uri="{FF2B5EF4-FFF2-40B4-BE49-F238E27FC236}">
                    <a16:creationId xmlns:a16="http://schemas.microsoft.com/office/drawing/2014/main" xmlns="" id="{C01FBFF0-55AA-3148-84CD-32D54D06454D}"/>
                  </a:ext>
                </a:extLst>
              </p:cNvPr>
              <p:cNvSpPr/>
              <p:nvPr/>
            </p:nvSpPr>
            <p:spPr>
              <a:xfrm>
                <a:off x="-1940475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4" name="Freeform: Shape 45">
                <a:extLst>
                  <a:ext uri="{FF2B5EF4-FFF2-40B4-BE49-F238E27FC236}">
                    <a16:creationId xmlns:a16="http://schemas.microsoft.com/office/drawing/2014/main" xmlns="" id="{57BADD64-6906-AF49-ABB5-002C7FE7CF6A}"/>
                  </a:ext>
                </a:extLst>
              </p:cNvPr>
              <p:cNvSpPr/>
              <p:nvPr/>
            </p:nvSpPr>
            <p:spPr>
              <a:xfrm>
                <a:off x="-1459154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5" name="Freeform: Shape 46">
                <a:extLst>
                  <a:ext uri="{FF2B5EF4-FFF2-40B4-BE49-F238E27FC236}">
                    <a16:creationId xmlns:a16="http://schemas.microsoft.com/office/drawing/2014/main" xmlns="" id="{5572BA04-C16F-8641-9788-9E3C7AD0C329}"/>
                  </a:ext>
                </a:extLst>
              </p:cNvPr>
              <p:cNvSpPr/>
              <p:nvPr/>
            </p:nvSpPr>
            <p:spPr>
              <a:xfrm>
                <a:off x="-2421795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6" name="Freeform: Shape 47">
                <a:extLst>
                  <a:ext uri="{FF2B5EF4-FFF2-40B4-BE49-F238E27FC236}">
                    <a16:creationId xmlns:a16="http://schemas.microsoft.com/office/drawing/2014/main" xmlns="" id="{CAE62F78-9A91-E548-A2BF-8518E7EBB2E5}"/>
                  </a:ext>
                </a:extLst>
              </p:cNvPr>
              <p:cNvSpPr/>
              <p:nvPr/>
            </p:nvSpPr>
            <p:spPr>
              <a:xfrm>
                <a:off x="-2903115" y="6461121"/>
                <a:ext cx="15732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8" h="1207">
                    <a:moveTo>
                      <a:pt x="0" y="1207"/>
                    </a:moveTo>
                    <a:lnTo>
                      <a:pt x="438" y="1207"/>
                    </a:lnTo>
                    <a:lnTo>
                      <a:pt x="4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7" name="Freeform: Shape 48">
                <a:extLst>
                  <a:ext uri="{FF2B5EF4-FFF2-40B4-BE49-F238E27FC236}">
                    <a16:creationId xmlns:a16="http://schemas.microsoft.com/office/drawing/2014/main" xmlns="" id="{CAD89E3A-C605-E447-861F-7F9A24A88C79}"/>
                  </a:ext>
                </a:extLst>
              </p:cNvPr>
              <p:cNvSpPr/>
              <p:nvPr/>
            </p:nvSpPr>
            <p:spPr>
              <a:xfrm>
                <a:off x="-3384434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8" name="Freeform: Shape 49">
                <a:extLst>
                  <a:ext uri="{FF2B5EF4-FFF2-40B4-BE49-F238E27FC236}">
                    <a16:creationId xmlns:a16="http://schemas.microsoft.com/office/drawing/2014/main" xmlns="" id="{5E0149C8-0E8A-0E4C-B408-0FFA5CF7DD1E}"/>
                  </a:ext>
                </a:extLst>
              </p:cNvPr>
              <p:cNvSpPr/>
              <p:nvPr/>
            </p:nvSpPr>
            <p:spPr>
              <a:xfrm>
                <a:off x="-1940475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9" name="Freeform: Shape 50">
                <a:extLst>
                  <a:ext uri="{FF2B5EF4-FFF2-40B4-BE49-F238E27FC236}">
                    <a16:creationId xmlns:a16="http://schemas.microsoft.com/office/drawing/2014/main" xmlns="" id="{F156D5F8-D517-8E48-B64D-5568DD7A8F04}"/>
                  </a:ext>
                </a:extLst>
              </p:cNvPr>
              <p:cNvSpPr/>
              <p:nvPr/>
            </p:nvSpPr>
            <p:spPr>
              <a:xfrm>
                <a:off x="-1459154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30" name="Freeform: Shape 51">
                <a:extLst>
                  <a:ext uri="{FF2B5EF4-FFF2-40B4-BE49-F238E27FC236}">
                    <a16:creationId xmlns:a16="http://schemas.microsoft.com/office/drawing/2014/main" xmlns="" id="{655F3A5F-DB48-C94C-9353-88B3DCEC90F6}"/>
                  </a:ext>
                </a:extLst>
              </p:cNvPr>
              <p:cNvSpPr/>
              <p:nvPr/>
            </p:nvSpPr>
            <p:spPr>
              <a:xfrm>
                <a:off x="-2421795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E2011CB7-906D-3B43-A101-D768C029CD5E}"/>
              </a:ext>
            </a:extLst>
          </p:cNvPr>
          <p:cNvSpPr txBox="1"/>
          <p:nvPr/>
        </p:nvSpPr>
        <p:spPr>
          <a:xfrm>
            <a:off x="8557932" y="5907979"/>
            <a:ext cx="1094852" cy="27699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Main Office</a:t>
            </a:r>
          </a:p>
        </p:txBody>
      </p:sp>
      <p:pic>
        <p:nvPicPr>
          <p:cNvPr id="132" name="Google Shape;1463;p153" descr="switch-icon.png">
            <a:extLst>
              <a:ext uri="{FF2B5EF4-FFF2-40B4-BE49-F238E27FC236}">
                <a16:creationId xmlns:a16="http://schemas.microsoft.com/office/drawing/2014/main" xmlns="" id="{A3E69FF0-F97D-0D4F-9818-69ECC725C0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92034" y="5310027"/>
            <a:ext cx="915462" cy="736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xmlns="" id="{9A5507CB-7D0D-4546-B2D9-63A5C881359E}"/>
              </a:ext>
            </a:extLst>
          </p:cNvPr>
          <p:cNvCxnSpPr>
            <a:cxnSpLocks/>
            <a:stCxn id="113" idx="2"/>
            <a:endCxn id="110" idx="0"/>
          </p:cNvCxnSpPr>
          <p:nvPr/>
        </p:nvCxnSpPr>
        <p:spPr bwMode="gray">
          <a:xfrm>
            <a:off x="6315613" y="1676238"/>
            <a:ext cx="2596862" cy="2168596"/>
          </a:xfrm>
          <a:prstGeom prst="straightConnector1">
            <a:avLst/>
          </a:prstGeom>
          <a:noFill/>
          <a:ln w="25400" cap="flat" cmpd="sng" algn="ctr">
            <a:solidFill>
              <a:schemeClr val="accent2">
                <a:lumMod val="75000"/>
              </a:schemeClr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xmlns="" id="{1D1908FD-68FE-BA4C-A5D8-AA874AECA9BB}"/>
              </a:ext>
            </a:extLst>
          </p:cNvPr>
          <p:cNvCxnSpPr>
            <a:cxnSpLocks/>
            <a:stCxn id="113" idx="2"/>
            <a:endCxn id="132" idx="0"/>
          </p:cNvCxnSpPr>
          <p:nvPr/>
        </p:nvCxnSpPr>
        <p:spPr bwMode="gray">
          <a:xfrm>
            <a:off x="6315613" y="1676238"/>
            <a:ext cx="734152" cy="3633789"/>
          </a:xfrm>
          <a:prstGeom prst="straightConnector1">
            <a:avLst/>
          </a:prstGeom>
          <a:noFill/>
          <a:ln w="25400" cap="flat" cmpd="sng" algn="ctr">
            <a:solidFill>
              <a:schemeClr val="accent2">
                <a:lumMod val="75000"/>
              </a:schemeClr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xmlns="" id="{57E4AC2C-6EC6-9E4C-9815-CA702E027D50}"/>
              </a:ext>
            </a:extLst>
          </p:cNvPr>
          <p:cNvCxnSpPr/>
          <p:nvPr/>
        </p:nvCxnSpPr>
        <p:spPr>
          <a:xfrm flipV="1">
            <a:off x="3899652" y="4025921"/>
            <a:ext cx="4421825" cy="372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xmlns="" id="{53F8AA42-B6AE-7244-AFC2-65B6AF0BBABC}"/>
              </a:ext>
            </a:extLst>
          </p:cNvPr>
          <p:cNvCxnSpPr>
            <a:cxnSpLocks/>
          </p:cNvCxnSpPr>
          <p:nvPr/>
        </p:nvCxnSpPr>
        <p:spPr>
          <a:xfrm>
            <a:off x="3899652" y="4402330"/>
            <a:ext cx="2300975" cy="12167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xmlns="" id="{650FA859-F6DB-2F42-8806-A40C15FA70D0}"/>
              </a:ext>
            </a:extLst>
          </p:cNvPr>
          <p:cNvCxnSpPr>
            <a:cxnSpLocks/>
          </p:cNvCxnSpPr>
          <p:nvPr/>
        </p:nvCxnSpPr>
        <p:spPr>
          <a:xfrm flipV="1">
            <a:off x="7253987" y="4395178"/>
            <a:ext cx="951818" cy="8856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xmlns="" id="{CD355321-342B-7347-850B-E5759F8C8939}"/>
              </a:ext>
            </a:extLst>
          </p:cNvPr>
          <p:cNvSpPr/>
          <p:nvPr/>
        </p:nvSpPr>
        <p:spPr>
          <a:xfrm>
            <a:off x="5660986" y="5863536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SD-WAN Edge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xmlns="" id="{A63D567D-00C8-BE42-939B-C1FDD27A6BAE}"/>
              </a:ext>
            </a:extLst>
          </p:cNvPr>
          <p:cNvSpPr/>
          <p:nvPr/>
        </p:nvSpPr>
        <p:spPr>
          <a:xfrm>
            <a:off x="3845409" y="5104670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Overlay Tunnel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xmlns="" id="{F43A6A29-410D-624C-AC3E-B49BEE4D5F32}"/>
              </a:ext>
            </a:extLst>
          </p:cNvPr>
          <p:cNvCxnSpPr>
            <a:cxnSpLocks/>
          </p:cNvCxnSpPr>
          <p:nvPr/>
        </p:nvCxnSpPr>
        <p:spPr bwMode="gray">
          <a:xfrm flipV="1">
            <a:off x="3633508" y="2860912"/>
            <a:ext cx="2395166" cy="961758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lgDash"/>
            <a:miter lim="800000"/>
            <a:tailEnd type="triangle"/>
          </a:ln>
          <a:effectLst/>
        </p:spPr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xmlns="" id="{AAB2973C-52BC-BA4C-B332-AF77186F1E42}"/>
              </a:ext>
            </a:extLst>
          </p:cNvPr>
          <p:cNvSpPr/>
          <p:nvPr/>
        </p:nvSpPr>
        <p:spPr>
          <a:xfrm>
            <a:off x="5436183" y="313177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Network Policies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xmlns="" id="{93C47145-F5EE-6142-BB6D-2C15C04869B8}"/>
              </a:ext>
            </a:extLst>
          </p:cNvPr>
          <p:cNvCxnSpPr>
            <a:stCxn id="157" idx="2"/>
            <a:endCxn id="113" idx="0"/>
          </p:cNvCxnSpPr>
          <p:nvPr/>
        </p:nvCxnSpPr>
        <p:spPr>
          <a:xfrm>
            <a:off x="6312385" y="682509"/>
            <a:ext cx="3228" cy="29923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726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H="1">
            <a:off x="3495368" y="3387861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. . 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41122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400591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Flow Rules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pic>
        <p:nvPicPr>
          <p:cNvPr id="40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03036" y="109606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55436" y="111130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0538" y="4906072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25815" y="3939029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1131" y="3975350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1090" y="4857508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8270" y="5776581"/>
            <a:ext cx="1159475" cy="740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rgbClr val="CFE7F1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Global </a:t>
              </a:r>
            </a:p>
            <a:p>
              <a:pPr algn="r"/>
              <a:r>
                <a:rPr lang="en-US" dirty="0"/>
                <a:t>Network</a:t>
              </a:r>
            </a:p>
            <a:p>
              <a:pPr algn="r"/>
              <a:r>
                <a:rPr lang="en-US" dirty="0"/>
                <a:t>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rgbClr val="CFE7F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71504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Flags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VNI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OpenFlow Switch</a:t>
            </a: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</a:p>
          <a:p>
            <a:pPr algn="ctr"/>
            <a:r>
              <a:rPr lang="en-US" dirty="0"/>
              <a:t>Action</a:t>
            </a:r>
          </a:p>
          <a:p>
            <a:pPr algn="ctr"/>
            <a:r>
              <a:rPr lang="en-US" dirty="0"/>
              <a:t>Set</a:t>
            </a:r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 . .</a:t>
            </a:r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In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Out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 = {}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Packet +</a:t>
            </a:r>
          </a:p>
          <a:p>
            <a:pPr algn="r"/>
            <a:r>
              <a:rPr lang="en-US" sz="1600" dirty="0"/>
              <a:t>Metadata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Packet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Programmable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Merchant Silicon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ONOS</a:t>
              </a:r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22414"/>
            <a:ext cx="2844279" cy="369332"/>
            <a:chOff x="5521686" y="2978863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78863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Stratum</a:t>
              </a:r>
              <a:r>
                <a:rPr lang="en-US" dirty="0"/>
                <a:t> </a:t>
              </a:r>
              <a:r>
                <a:rPr lang="en-US" b="1" dirty="0"/>
                <a:t>+ ONL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384875"/>
            <a:ext cx="4965821" cy="369332"/>
            <a:chOff x="5521686" y="2978863"/>
            <a:chExt cx="4965821" cy="369332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978863"/>
              <a:ext cx="369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P4Runtime/OpenFlow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Tofino (Barefoot), </a:t>
              </a:r>
            </a:p>
            <a:p>
              <a:r>
                <a:rPr lang="en-US" dirty="0"/>
                <a:t>Tomahawk (Broadcom) 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311121" cy="369332"/>
            <a:chOff x="6221859" y="2978863"/>
            <a:chExt cx="1311121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7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Trellis</a:t>
              </a:r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Switch OS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</a:t>
              </a:r>
              <a:r>
                <a:rPr lang="en-US" i="1" dirty="0" err="1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xmlns="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xmlns="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>
                <a:solidFill>
                  <a:prstClr val="white"/>
                </a:solidFill>
                <a:latin typeface="Calibri" panose="020F0502020204030204"/>
              </a:rPr>
              <a:t>ONOS</a:t>
            </a: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5496182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xmlns="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xmlns="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xmlns="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xmlns="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71014</TotalTime>
  <Words>1398</Words>
  <Application>Microsoft Macintosh PowerPoint</Application>
  <PresentationFormat>Widescreen</PresentationFormat>
  <Paragraphs>927</Paragraphs>
  <Slides>43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Calibri</vt:lpstr>
      <vt:lpstr>Calibri Light</vt:lpstr>
      <vt:lpstr>Consolas</vt:lpstr>
      <vt:lpstr>Gotham Book</vt:lpstr>
      <vt:lpstr>Mangal</vt:lpstr>
      <vt:lpstr>Metropolis</vt:lpstr>
      <vt:lpstr>ＭＳ Ｐゴシック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240</cp:revision>
  <dcterms:created xsi:type="dcterms:W3CDTF">2019-12-10T16:47:01Z</dcterms:created>
  <dcterms:modified xsi:type="dcterms:W3CDTF">2020-12-30T17:59:19Z</dcterms:modified>
</cp:coreProperties>
</file>